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3"/>
  </p:sldMasterIdLst>
  <p:notesMasterIdLst>
    <p:notesMasterId r:id="rId52"/>
  </p:notesMasterIdLst>
  <p:handoutMasterIdLst>
    <p:handoutMasterId r:id="rId53"/>
  </p:handoutMasterIdLst>
  <p:sldIdLst>
    <p:sldId id="256" r:id="rId4"/>
    <p:sldId id="394" r:id="rId5"/>
    <p:sldId id="258" r:id="rId6"/>
    <p:sldId id="259" r:id="rId7"/>
    <p:sldId id="260" r:id="rId8"/>
    <p:sldId id="261" r:id="rId9"/>
    <p:sldId id="395" r:id="rId10"/>
    <p:sldId id="393" r:id="rId11"/>
    <p:sldId id="367" r:id="rId12"/>
    <p:sldId id="368" r:id="rId13"/>
    <p:sldId id="369" r:id="rId14"/>
    <p:sldId id="371" r:id="rId15"/>
    <p:sldId id="372" r:id="rId16"/>
    <p:sldId id="373" r:id="rId17"/>
    <p:sldId id="374" r:id="rId18"/>
    <p:sldId id="375" r:id="rId19"/>
    <p:sldId id="384" r:id="rId20"/>
    <p:sldId id="364" r:id="rId21"/>
    <p:sldId id="324" r:id="rId22"/>
    <p:sldId id="257" r:id="rId23"/>
    <p:sldId id="262" r:id="rId24"/>
    <p:sldId id="263" r:id="rId25"/>
    <p:sldId id="275" r:id="rId26"/>
    <p:sldId id="280" r:id="rId27"/>
    <p:sldId id="264" r:id="rId28"/>
    <p:sldId id="274" r:id="rId29"/>
    <p:sldId id="266" r:id="rId30"/>
    <p:sldId id="267" r:id="rId31"/>
    <p:sldId id="268" r:id="rId32"/>
    <p:sldId id="269" r:id="rId33"/>
    <p:sldId id="319" r:id="rId34"/>
    <p:sldId id="340" r:id="rId35"/>
    <p:sldId id="276" r:id="rId36"/>
    <p:sldId id="396" r:id="rId37"/>
    <p:sldId id="397" r:id="rId38"/>
    <p:sldId id="398" r:id="rId39"/>
    <p:sldId id="409" r:id="rId40"/>
    <p:sldId id="412" r:id="rId41"/>
    <p:sldId id="411" r:id="rId42"/>
    <p:sldId id="410" r:id="rId43"/>
    <p:sldId id="413" r:id="rId44"/>
    <p:sldId id="415" r:id="rId45"/>
    <p:sldId id="414" r:id="rId46"/>
    <p:sldId id="416" r:id="rId47"/>
    <p:sldId id="417" r:id="rId48"/>
    <p:sldId id="418" r:id="rId49"/>
    <p:sldId id="419" r:id="rId50"/>
    <p:sldId id="420" r:id="rId51"/>
  </p:sldIdLst>
  <p:sldSz cx="9144000" cy="6858000" type="screen4x3"/>
  <p:notesSz cx="6991350" cy="92821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91B53D-D50E-476B-9C01-9C232A5AEB17}" v="1" dt="2021-12-29T14:22:04.817"/>
    <p1510:client id="{4715CF8E-5048-49B3-ABA4-AB93568A6613}" v="2" dt="2021-10-25T02:14:00.0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49" autoAdjust="0"/>
    <p:restoredTop sz="94660"/>
  </p:normalViewPr>
  <p:slideViewPr>
    <p:cSldViewPr>
      <p:cViewPr varScale="1">
        <p:scale>
          <a:sx n="75" d="100"/>
          <a:sy n="75" d="100"/>
        </p:scale>
        <p:origin x="1216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handoutMaster" Target="handoutMasters/handout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microsoft.com/office/2015/10/relationships/revisionInfo" Target="revisionInfo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Relationship Id="rId60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NDARAM R  20BCE7209" userId="S::sundaram.20bce7209@vitap.ac.in::89f0d387-065a-4898-ad77-69cf9a130961" providerId="AD" clId="Web-{4715CF8E-5048-49B3-ABA4-AB93568A6613}"/>
    <pc:docChg chg="modSld">
      <pc:chgData name="SUNDARAM R  20BCE7209" userId="S::sundaram.20bce7209@vitap.ac.in::89f0d387-065a-4898-ad77-69cf9a130961" providerId="AD" clId="Web-{4715CF8E-5048-49B3-ABA4-AB93568A6613}" dt="2021-10-25T02:14:00.050" v="1" actId="1076"/>
      <pc:docMkLst>
        <pc:docMk/>
      </pc:docMkLst>
      <pc:sldChg chg="modSp">
        <pc:chgData name="SUNDARAM R  20BCE7209" userId="S::sundaram.20bce7209@vitap.ac.in::89f0d387-065a-4898-ad77-69cf9a130961" providerId="AD" clId="Web-{4715CF8E-5048-49B3-ABA4-AB93568A6613}" dt="2021-10-25T02:14:00.050" v="1" actId="1076"/>
        <pc:sldMkLst>
          <pc:docMk/>
          <pc:sldMk cId="0" sldId="417"/>
        </pc:sldMkLst>
        <pc:picChg chg="mod">
          <ac:chgData name="SUNDARAM R  20BCE7209" userId="S::sundaram.20bce7209@vitap.ac.in::89f0d387-065a-4898-ad77-69cf9a130961" providerId="AD" clId="Web-{4715CF8E-5048-49B3-ABA4-AB93568A6613}" dt="2021-10-25T02:14:00.050" v="1" actId="1076"/>
          <ac:picMkLst>
            <pc:docMk/>
            <pc:sldMk cId="0" sldId="417"/>
            <ac:picMk id="71682" creationId="{F25727A6-6CD0-412C-B199-CE2BE698A5E0}"/>
          </ac:picMkLst>
        </pc:picChg>
      </pc:sldChg>
    </pc:docChg>
  </pc:docChgLst>
  <pc:docChgLst>
    <pc:chgData name="NANDITA P  20BCE7422" userId="S::nandita.20bce7422@vitap.ac.in::df3fd988-4c1e-40a0-b466-59686de30667" providerId="AD" clId="Web-{3391B53D-D50E-476B-9C01-9C232A5AEB17}"/>
    <pc:docChg chg="modSld">
      <pc:chgData name="NANDITA P  20BCE7422" userId="S::nandita.20bce7422@vitap.ac.in::df3fd988-4c1e-40a0-b466-59686de30667" providerId="AD" clId="Web-{3391B53D-D50E-476B-9C01-9C232A5AEB17}" dt="2021-12-29T14:22:04.817" v="0"/>
      <pc:docMkLst>
        <pc:docMk/>
      </pc:docMkLst>
      <pc:sldChg chg="addSp">
        <pc:chgData name="NANDITA P  20BCE7422" userId="S::nandita.20bce7422@vitap.ac.in::df3fd988-4c1e-40a0-b466-59686de30667" providerId="AD" clId="Web-{3391B53D-D50E-476B-9C01-9C232A5AEB17}" dt="2021-12-29T14:22:04.817" v="0"/>
        <pc:sldMkLst>
          <pc:docMk/>
          <pc:sldMk cId="0" sldId="256"/>
        </pc:sldMkLst>
        <pc:spChg chg="add">
          <ac:chgData name="NANDITA P  20BCE7422" userId="S::nandita.20bce7422@vitap.ac.in::df3fd988-4c1e-40a0-b466-59686de30667" providerId="AD" clId="Web-{3391B53D-D50E-476B-9C01-9C232A5AEB17}" dt="2021-12-29T14:22:04.817" v="0"/>
          <ac:spMkLst>
            <pc:docMk/>
            <pc:sldMk cId="0" sldId="256"/>
            <ac:spMk id="2" creationId="{FAE77B2C-83AD-4659-A151-3E3B29127FC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>
            <a:extLst>
              <a:ext uri="{FF2B5EF4-FFF2-40B4-BE49-F238E27FC236}">
                <a16:creationId xmlns:a16="http://schemas.microsoft.com/office/drawing/2014/main" id="{1CC92420-33EA-4932-96FB-AB762ACFA4B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8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67939" name="Rectangle 3">
            <a:extLst>
              <a:ext uri="{FF2B5EF4-FFF2-40B4-BE49-F238E27FC236}">
                <a16:creationId xmlns:a16="http://schemas.microsoft.com/office/drawing/2014/main" id="{F3E476E8-C0B1-46B6-A6FF-6B38D25DA14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2400" y="0"/>
            <a:ext cx="3048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67940" name="Rectangle 4">
            <a:extLst>
              <a:ext uri="{FF2B5EF4-FFF2-40B4-BE49-F238E27FC236}">
                <a16:creationId xmlns:a16="http://schemas.microsoft.com/office/drawing/2014/main" id="{B5933ACD-6BE2-4887-A7D1-CD7B7479F363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9200"/>
            <a:ext cx="3048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67941" name="Rectangle 5">
            <a:extLst>
              <a:ext uri="{FF2B5EF4-FFF2-40B4-BE49-F238E27FC236}">
                <a16:creationId xmlns:a16="http://schemas.microsoft.com/office/drawing/2014/main" id="{70F92534-7586-497D-A203-7FC92FC798EB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2400" y="8839200"/>
            <a:ext cx="3048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30A6365-8C46-4E58-AB75-D37CBBEA249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>
            <a:extLst>
              <a:ext uri="{FF2B5EF4-FFF2-40B4-BE49-F238E27FC236}">
                <a16:creationId xmlns:a16="http://schemas.microsoft.com/office/drawing/2014/main" id="{CF955BAA-A69A-4A33-95E0-FD703EE4CAE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28950" cy="4635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17091" name="Rectangle 3">
            <a:extLst>
              <a:ext uri="{FF2B5EF4-FFF2-40B4-BE49-F238E27FC236}">
                <a16:creationId xmlns:a16="http://schemas.microsoft.com/office/drawing/2014/main" id="{40B42D79-8129-4341-B223-6D40FA44F42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60813" y="0"/>
            <a:ext cx="3028950" cy="4635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F09D37F3-7EA7-42FB-9999-4A6FFB26C9D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6338" y="696913"/>
            <a:ext cx="4638675" cy="3479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17093" name="Rectangle 5">
            <a:extLst>
              <a:ext uri="{FF2B5EF4-FFF2-40B4-BE49-F238E27FC236}">
                <a16:creationId xmlns:a16="http://schemas.microsoft.com/office/drawing/2014/main" id="{C3000F69-F958-4933-951C-ADE49EC84AE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8500" y="4408488"/>
            <a:ext cx="5594350" cy="41767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217094" name="Rectangle 6">
            <a:extLst>
              <a:ext uri="{FF2B5EF4-FFF2-40B4-BE49-F238E27FC236}">
                <a16:creationId xmlns:a16="http://schemas.microsoft.com/office/drawing/2014/main" id="{B9522891-C1E4-4B29-B9B3-C5539E971A0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6975"/>
            <a:ext cx="3028950" cy="4635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17095" name="Rectangle 7">
            <a:extLst>
              <a:ext uri="{FF2B5EF4-FFF2-40B4-BE49-F238E27FC236}">
                <a16:creationId xmlns:a16="http://schemas.microsoft.com/office/drawing/2014/main" id="{2CA3E504-A351-4490-8317-F559EAD846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0813" y="8816975"/>
            <a:ext cx="3028950" cy="4635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ACA882A-35E7-44D6-8BD1-00CCD226B76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B809AC4E-80AF-4C6F-ABC3-9047A8271D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7A8EB48-ABE9-43EE-9DE8-EFC669B5F2D7}" type="slidenum">
              <a:rPr lang="en-US" altLang="en-US" sz="1200" smtClean="0"/>
              <a:pPr/>
              <a:t>8</a:t>
            </a:fld>
            <a:endParaRPr lang="en-US" altLang="en-US" sz="1200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B7399603-216D-40C3-B68B-2507ADEB95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38675" cy="3479800"/>
          </a:xfrm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6899EC07-527E-4109-8F9B-AE8FB13A68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12C2DA9A-C0A6-43F4-B66A-84E65408DF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8962540-D37B-4B31-A9C3-87EEF1D6A2E7}" type="slidenum">
              <a:rPr lang="en-US" altLang="en-US" sz="1200" smtClean="0"/>
              <a:pPr/>
              <a:t>17</a:t>
            </a:fld>
            <a:endParaRPr lang="en-US" altLang="en-US" sz="1200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8F534EBF-0C5D-46B8-9233-FD0D3ACFCE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0300" y="685800"/>
            <a:ext cx="4673600" cy="3505200"/>
          </a:xfrm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A987ABBF-0BDC-4F4F-8762-0D2D277165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419600"/>
            <a:ext cx="5181600" cy="419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FE885242-09CF-4C13-A4DD-AF67121ACF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3B7D73C-A87A-4C65-BB0F-2FC22B72D069}" type="slidenum">
              <a:rPr lang="en-US" altLang="en-US" sz="1200" smtClean="0"/>
              <a:pPr/>
              <a:t>18</a:t>
            </a:fld>
            <a:endParaRPr lang="en-US" altLang="en-US" sz="12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8B416E8F-12E1-4729-9F5C-64BF8EB6F4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38675" cy="3479800"/>
          </a:xfrm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E8EE2725-8AB8-4661-A425-2E26E435A3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7510897F-643C-48CA-AE50-280C0CE5B3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70C360E-8BF6-4BCA-AC30-5AF778192592}" type="slidenum">
              <a:rPr lang="en-US" altLang="en-US" sz="1200" smtClean="0"/>
              <a:pPr/>
              <a:t>19</a:t>
            </a:fld>
            <a:endParaRPr lang="en-US" altLang="en-US" sz="1200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CB04DBB3-395E-4C21-A8F4-170104764E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098A5D1E-2780-4240-B654-34961753DB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A1FDADD6-386B-4203-B411-3DF6122BE7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BB4832E-20D3-4799-AD22-61F20928595A}" type="slidenum">
              <a:rPr lang="en-US" altLang="en-US" sz="1200" smtClean="0"/>
              <a:pPr/>
              <a:t>20</a:t>
            </a:fld>
            <a:endParaRPr lang="en-US" altLang="en-US" sz="1200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AA957EFE-8DF7-4F24-8332-FA18D17825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91BF7335-0AC2-4148-ADCD-26ADC7451C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867CB9FF-C33D-4A8E-BA7B-6E7A184AA1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12748CF-C4ED-49B8-8953-B22152284C96}" type="slidenum">
              <a:rPr lang="en-US" altLang="en-US" sz="1200" smtClean="0"/>
              <a:pPr/>
              <a:t>21</a:t>
            </a:fld>
            <a:endParaRPr lang="en-US" altLang="en-US" sz="1200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972D4FF9-37F0-4817-AC47-71CD89E462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4E045C24-D2B6-4F08-921B-42E0C930AC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E83AED21-F7C6-4D42-A1B2-F6871BF536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C645B7D-AA48-4E24-A273-451EB2FB3E59}" type="slidenum">
              <a:rPr lang="en-US" altLang="en-US" sz="1200" smtClean="0"/>
              <a:pPr/>
              <a:t>22</a:t>
            </a:fld>
            <a:endParaRPr lang="en-US" altLang="en-US" sz="1200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4050CF8B-C86B-4407-B94B-5B011E54FB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EFF8B84F-FA5F-458D-AD29-53549816BA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609451A7-2A8C-4B9B-9FA2-496893637A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C338811-97CE-426D-B1F8-09B18D163806}" type="slidenum">
              <a:rPr lang="en-US" altLang="en-US" sz="1200" smtClean="0"/>
              <a:pPr/>
              <a:t>23</a:t>
            </a:fld>
            <a:endParaRPr lang="en-US" altLang="en-US" sz="1200"/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DF4EABF0-697A-4E73-9E1E-40DEA9646F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97140291-E3E1-419D-AB96-6C86E797C9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123B001C-37F5-4A1D-8613-76F76489C8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06795E-E465-46BC-AD6A-37FF380E1048}" type="slidenum">
              <a:rPr lang="en-US" altLang="en-US" sz="1200" smtClean="0"/>
              <a:pPr/>
              <a:t>24</a:t>
            </a:fld>
            <a:endParaRPr lang="en-US" altLang="en-US" sz="1200"/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9F56B577-6D83-4036-AD11-61D1021982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70E29B70-9CAA-42C3-87BF-6ADC3A1886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B99CFD70-13B7-43E8-8EFC-017BCC56BF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0F4B723-EAC1-44B7-8224-19499CB427F3}" type="slidenum">
              <a:rPr lang="en-US" altLang="en-US" sz="1200" smtClean="0"/>
              <a:pPr/>
              <a:t>25</a:t>
            </a:fld>
            <a:endParaRPr lang="en-US" altLang="en-US" sz="12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10B01CE6-C66C-4716-B5B3-AE041C69F1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203740A8-DDD8-473A-9D0D-4268DCB58B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171B9A14-9069-47F1-AF6C-CEA72425DC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A939C19-B6B8-4861-84A1-3335252DAF11}" type="slidenum">
              <a:rPr lang="en-US" altLang="en-US" sz="1200" smtClean="0"/>
              <a:pPr/>
              <a:t>26</a:t>
            </a:fld>
            <a:endParaRPr lang="en-US" altLang="en-US" sz="12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7D553809-0A2B-4A27-99FB-A695E68CB7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09796BF9-07AB-4171-B4B0-F0995DBE75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AF9DC716-DA69-422E-B85B-E4CEADB2F6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10992BF-602A-43A9-9919-C9CF6E33AD68}" type="slidenum">
              <a:rPr lang="en-US" altLang="en-US" sz="1200" smtClean="0"/>
              <a:pPr/>
              <a:t>9</a:t>
            </a:fld>
            <a:endParaRPr lang="en-US" altLang="en-US" sz="1200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74D09FDF-2FE0-4915-97C9-D2728F7CE0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0300" y="685800"/>
            <a:ext cx="4673600" cy="3505200"/>
          </a:xfrm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4C6A12FF-2FA1-42BE-9C23-A82FC4AE64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419600"/>
            <a:ext cx="5181600" cy="419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8707D25F-86E9-4C00-9BE7-D33F469AAE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A92F630-7D5B-47B9-87A6-30BA1AB2CD92}" type="slidenum">
              <a:rPr lang="en-US" altLang="en-US" sz="1200" smtClean="0"/>
              <a:pPr/>
              <a:t>31</a:t>
            </a:fld>
            <a:endParaRPr lang="en-US" altLang="en-US" sz="1200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7C13949E-135D-4148-B09E-6A626E3860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9F619747-C826-42AB-83C9-FFB6354891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>
            <a:extLst>
              <a:ext uri="{FF2B5EF4-FFF2-40B4-BE49-F238E27FC236}">
                <a16:creationId xmlns:a16="http://schemas.microsoft.com/office/drawing/2014/main" id="{B7328935-59E4-499B-A22C-9040A16F39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FC4E44F-88D4-4E6F-AC65-76A50DC8173A}" type="slidenum">
              <a:rPr lang="en-US" altLang="en-US" sz="1200" smtClean="0"/>
              <a:pPr/>
              <a:t>32</a:t>
            </a:fld>
            <a:endParaRPr lang="en-US" altLang="en-US" sz="1200"/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1CB05630-E120-4B1A-A50B-E0FE3BA467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99AF71BB-8333-4318-91F2-94F9AF254A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4D9A4971-5E0A-4F9F-9AA7-30A9755B03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2605A01-3BB2-4D2A-952D-6A963F9AA441}" type="slidenum">
              <a:rPr lang="en-US" altLang="en-US" sz="1200" smtClean="0"/>
              <a:pPr/>
              <a:t>33</a:t>
            </a:fld>
            <a:endParaRPr lang="en-US" altLang="en-US" sz="1200"/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24AFF5F8-886F-4403-A56E-6ECAA29B60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C055FD7D-9DF5-4EB1-B5FB-707453D1EB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5EBD2D3E-A883-411A-9F2E-E46747AEAA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0409054-BC0C-427F-8B80-749F602DBB16}" type="slidenum">
              <a:rPr lang="en-US" altLang="en-US" sz="1200" smtClean="0"/>
              <a:pPr/>
              <a:t>10</a:t>
            </a:fld>
            <a:endParaRPr lang="en-US" altLang="en-US" sz="1200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9DBA712A-62EA-437D-9D1B-F01519E278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0300" y="685800"/>
            <a:ext cx="4673600" cy="3505200"/>
          </a:xfrm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C9BBE074-1632-4668-A779-D62C189618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419600"/>
            <a:ext cx="5181600" cy="419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0438615C-4E1D-4E53-8A91-5AE1D4AB46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E86A04B-A933-4DF1-B10E-B71C522D1D58}" type="slidenum">
              <a:rPr lang="en-US" altLang="en-US" sz="1200" smtClean="0"/>
              <a:pPr/>
              <a:t>11</a:t>
            </a:fld>
            <a:endParaRPr lang="en-US" altLang="en-US" sz="12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3CE3104E-EDD7-43D9-BFF6-CD0AB4E1C2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0300" y="685800"/>
            <a:ext cx="4673600" cy="3505200"/>
          </a:xfrm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A12D2E90-CF34-4DB0-BF6F-C8CD151FAC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419600"/>
            <a:ext cx="5181600" cy="419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A2D6DED9-25BB-4A98-BDC1-BDDF50D3B2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C745A95-FA28-45FA-B95F-07D912DF68BC}" type="slidenum">
              <a:rPr lang="en-US" altLang="en-US" sz="1200" smtClean="0"/>
              <a:pPr/>
              <a:t>12</a:t>
            </a:fld>
            <a:endParaRPr lang="en-US" altLang="en-US" sz="1200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70B4D579-EF90-424D-A862-ADDEFCBCF8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0300" y="685800"/>
            <a:ext cx="4673600" cy="3505200"/>
          </a:xfrm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4881C3B3-D708-4AC8-842C-B2755CFE10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419600"/>
            <a:ext cx="5181600" cy="419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A28C682A-ED18-42B4-AB06-ED7A227EBF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996244-924A-45C3-9A72-4E497D5872E8}" type="slidenum">
              <a:rPr lang="en-US" altLang="en-US" sz="1200" smtClean="0"/>
              <a:pPr/>
              <a:t>13</a:t>
            </a:fld>
            <a:endParaRPr lang="en-US" altLang="en-US" sz="120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602BFBCB-7142-40A2-90DB-BB38C78815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0300" y="685800"/>
            <a:ext cx="4673600" cy="3505200"/>
          </a:xfrm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DDE24173-46B5-4F4B-8703-C529F212D2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419600"/>
            <a:ext cx="5181600" cy="419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9B13B410-8DBB-47FA-81E0-12F36C574F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B682ADB-05B3-4FF6-960B-4E419C252566}" type="slidenum">
              <a:rPr lang="en-US" altLang="en-US" sz="1200" smtClean="0"/>
              <a:pPr/>
              <a:t>14</a:t>
            </a:fld>
            <a:endParaRPr lang="en-US" altLang="en-US" sz="1200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29D14025-3A46-4A61-81F8-4DA3C2EFA2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0300" y="685800"/>
            <a:ext cx="4673600" cy="3505200"/>
          </a:xfrm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920B71C4-8EDB-4F6A-A2AF-4FF9701F69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419600"/>
            <a:ext cx="5181600" cy="419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96A67A59-9CB5-4CB9-AA87-5D4E8E777F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D499C20-5539-47E1-B2B0-BF58B2E3B31D}" type="slidenum">
              <a:rPr lang="en-US" altLang="en-US" sz="1200" smtClean="0"/>
              <a:pPr/>
              <a:t>15</a:t>
            </a:fld>
            <a:endParaRPr lang="en-US" altLang="en-US" sz="1200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15D53EF5-9145-43EB-B08A-1B45B71870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0300" y="685800"/>
            <a:ext cx="4673600" cy="3505200"/>
          </a:xfrm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6C08D40C-8DE2-44BD-9CCA-29E1C87AED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419600"/>
            <a:ext cx="5181600" cy="419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0D468ED1-F22B-4700-9F5C-E7FF99A217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AE0FEB4-20A1-48C6-8B22-18E3EF6C141C}" type="slidenum">
              <a:rPr lang="en-US" altLang="en-US" sz="1200" smtClean="0"/>
              <a:pPr/>
              <a:t>16</a:t>
            </a:fld>
            <a:endParaRPr lang="en-US" altLang="en-US" sz="1200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C81FC766-B88A-4338-9C98-90C492C8E3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0300" y="685800"/>
            <a:ext cx="4673600" cy="3505200"/>
          </a:xfrm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45D0102A-5300-41AF-A728-9A86A9F5AE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419600"/>
            <a:ext cx="5181600" cy="419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48775FC-906D-45AB-90B6-649567327EF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8E5BE7-DDC2-4A6F-A8BD-602EBFF5F02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393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DE95096-96B8-4914-B361-1C412E3BB91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EAE922-31AB-4AF1-B1F1-A1B6127AC1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788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0E146A3-98CE-4E43-86DF-231DAF639AE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F2B891-7D22-43BF-B730-303E0A1611F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35765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IN" noProof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FADFF73-F148-4D53-814C-841D323481A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995705-3783-497A-9B76-29841D9D73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411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08BDD7C-1051-41CE-A23A-4A835E7BB5E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121D14-65E3-4ABE-93FE-4BE70FAF6E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9942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825A586-DE3D-452F-9DEC-1BC0204AAD4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83E1A3-B4CC-415A-82CB-236D200ECD3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1822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0F10E66-C6C8-4DB9-A06B-D609E95BEE1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8B0D34-F649-4A4D-AF27-2973D1BDAC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8632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EAEA73-60B0-4FF7-9225-FA369B9AB2C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B74042-856B-4A15-9A1C-31E32960A36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1029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96A67E8D-D0C1-436C-884F-42CDDD7D4F0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87180-CBBD-4816-8FB8-B4386B358EC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7701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A89355A6-4C96-4DA7-B838-01AC443034C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91804D-20C2-4446-B554-EE71A0449E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4569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CBFF7EB-2A00-4737-B2D4-0C483CD3984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24F0BD-22E0-421F-84A4-C7C38667559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4100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8F5C8BF-79CF-4B4B-AB8A-9AB99605153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1F57D7-DE3D-4C5E-BBFB-4B75514715B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6982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9D4B7F2F-AC24-440A-9FEB-6A8E577A38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ED8AA8A-D7DF-40E3-A0F8-D99DF7B0BE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7A53C4F-EED7-4D71-8DF8-3EA1A6DC731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pPr>
              <a:defRPr/>
            </a:pPr>
            <a:fld id="{0EA9AAD6-E2B6-42EE-BABB-E65E60B7B02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anose="0202060305040502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anose="0202060305040502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anose="0202060305040502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anose="02020603050405020304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anose="02020603050405020304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anose="02020603050405020304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anose="02020603050405020304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anose="02020603050405020304" pitchFamily="18" charset="0"/>
        </a:defRPr>
      </a:lvl9pPr>
    </p:titleStyle>
    <p:bodyStyle>
      <a:lvl1pPr marL="225425" indent="-225425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66738" indent="-227013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3363" algn="l" rtl="0" eaLnBrk="0" fontAlgn="base" hangingPunct="0">
        <a:spcBef>
          <a:spcPct val="20000"/>
        </a:spcBef>
        <a:spcAft>
          <a:spcPct val="0"/>
        </a:spcAft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254125" indent="-225425" algn="l" rtl="0" eaLnBrk="0" fontAlgn="base" hangingPunct="0">
        <a:spcBef>
          <a:spcPct val="20000"/>
        </a:spcBef>
        <a:spcAft>
          <a:spcPct val="0"/>
        </a:spcAft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1788" indent="-233363" algn="l" rtl="0" eaLnBrk="0" fontAlgn="base" hangingPunct="0">
        <a:spcBef>
          <a:spcPct val="20000"/>
        </a:spcBef>
        <a:spcAft>
          <a:spcPct val="0"/>
        </a:spcAft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1D573689-C1C0-4620-A7C1-80C09C2CB20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43000" y="2057400"/>
            <a:ext cx="6858000" cy="2387600"/>
          </a:xfrm>
        </p:spPr>
        <p:txBody>
          <a:bodyPr/>
          <a:lstStyle/>
          <a:p>
            <a:br>
              <a:rPr lang="en-IN" altLang="en-US"/>
            </a:br>
            <a:br>
              <a:rPr lang="en-IN" altLang="en-US"/>
            </a:br>
            <a:br>
              <a:rPr lang="en-IN" altLang="en-US"/>
            </a:br>
            <a:br>
              <a:rPr lang="en-IN" altLang="en-US"/>
            </a:br>
            <a:br>
              <a:rPr lang="en-IN" altLang="en-US"/>
            </a:br>
            <a:r>
              <a:rPr lang="en-IN" altLang="en-US"/>
              <a:t>Knowledge Representation and Reasoning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E77B2C-83AD-4659-A151-3E3B29127FCC}"/>
              </a:ext>
            </a:extLst>
          </p:cNvPr>
          <p:cNvSpPr txBox="1"/>
          <p:nvPr/>
        </p:nvSpPr>
        <p:spPr>
          <a:xfrm>
            <a:off x="3200399" y="3200399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/>
              <a:t>Click to add text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B7324202-1703-4DE8-B61B-2BDCC39D08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5425"/>
            <a:ext cx="7772400" cy="966788"/>
          </a:xfrm>
        </p:spPr>
        <p:txBody>
          <a:bodyPr/>
          <a:lstStyle/>
          <a:p>
            <a:r>
              <a:rPr lang="en-US" altLang="en-US"/>
              <a:t>Examples of PL sentences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8899BCED-CD52-4AAB-9CD6-15A2236765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263650"/>
            <a:ext cx="7772400" cy="4832350"/>
          </a:xfrm>
        </p:spPr>
        <p:txBody>
          <a:bodyPr/>
          <a:lstStyle/>
          <a:p>
            <a:r>
              <a:rPr lang="en-US" altLang="en-US"/>
              <a:t>P means </a:t>
            </a:r>
            <a:r>
              <a:rPr lang="en-US" altLang="en-US" sz="2800"/>
              <a:t>“It is hot.”</a:t>
            </a:r>
          </a:p>
          <a:p>
            <a:r>
              <a:rPr lang="en-US" altLang="en-US"/>
              <a:t>Q means </a:t>
            </a:r>
            <a:r>
              <a:rPr lang="en-US" altLang="en-US" sz="2800"/>
              <a:t>“It is humid.”</a:t>
            </a:r>
          </a:p>
          <a:p>
            <a:r>
              <a:rPr lang="en-US" altLang="en-US"/>
              <a:t>R means </a:t>
            </a:r>
            <a:r>
              <a:rPr lang="en-US" altLang="en-US" sz="2800"/>
              <a:t>“It is raining.”</a:t>
            </a:r>
          </a:p>
          <a:p>
            <a:r>
              <a:rPr lang="en-US" altLang="en-US"/>
              <a:t>(P </a:t>
            </a:r>
            <a:r>
              <a:rPr lang="en-US" altLang="en-US">
                <a:sym typeface="Symbol" panose="05050102010706020507" pitchFamily="18" charset="2"/>
              </a:rPr>
              <a:t></a:t>
            </a:r>
            <a:r>
              <a:rPr lang="en-US" altLang="en-US"/>
              <a:t> Q) </a:t>
            </a:r>
            <a:r>
              <a:rPr lang="en-US" altLang="en-US">
                <a:sym typeface="Symbol" panose="05050102010706020507" pitchFamily="18" charset="2"/>
              </a:rPr>
              <a:t></a:t>
            </a:r>
            <a:r>
              <a:rPr lang="en-US" altLang="en-US"/>
              <a:t> R </a:t>
            </a:r>
          </a:p>
          <a:p>
            <a:pPr lvl="1">
              <a:buFontTx/>
              <a:buNone/>
            </a:pPr>
            <a:r>
              <a:rPr lang="en-US" altLang="en-US" sz="2400"/>
              <a:t>“If it is hot and humid, then it is raining”</a:t>
            </a:r>
            <a:endParaRPr lang="en-US" altLang="en-US"/>
          </a:p>
          <a:p>
            <a:r>
              <a:rPr lang="en-US" altLang="en-US"/>
              <a:t>Q </a:t>
            </a:r>
            <a:r>
              <a:rPr lang="en-US" altLang="en-US">
                <a:sym typeface="Symbol" panose="05050102010706020507" pitchFamily="18" charset="2"/>
              </a:rPr>
              <a:t></a:t>
            </a:r>
            <a:r>
              <a:rPr lang="en-US" altLang="en-US"/>
              <a:t> P </a:t>
            </a:r>
          </a:p>
          <a:p>
            <a:pPr lvl="1">
              <a:buFontTx/>
              <a:buNone/>
            </a:pPr>
            <a:r>
              <a:rPr lang="en-US" altLang="en-US" sz="2400"/>
              <a:t>“If it is humid, then it is hot”</a:t>
            </a:r>
            <a:endParaRPr lang="en-US" altLang="en-US"/>
          </a:p>
          <a:p>
            <a:r>
              <a:rPr lang="en-US" altLang="en-US"/>
              <a:t>A better way:</a:t>
            </a:r>
          </a:p>
          <a:p>
            <a:pPr lvl="1">
              <a:buFontTx/>
              <a:buNone/>
            </a:pPr>
            <a:r>
              <a:rPr lang="en-US" altLang="en-US"/>
              <a:t>Hot = “It is hot”</a:t>
            </a:r>
          </a:p>
          <a:p>
            <a:pPr lvl="1">
              <a:buFontTx/>
              <a:buNone/>
            </a:pPr>
            <a:r>
              <a:rPr lang="en-US" altLang="en-US"/>
              <a:t>Humid = “It is humid”</a:t>
            </a:r>
          </a:p>
          <a:p>
            <a:pPr lvl="1">
              <a:buFontTx/>
              <a:buNone/>
            </a:pPr>
            <a:r>
              <a:rPr lang="en-US" altLang="en-US"/>
              <a:t>Raining = “It is raining”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109C925F-4060-41D3-9767-6889FC7FB3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762000"/>
          </a:xfrm>
        </p:spPr>
        <p:txBody>
          <a:bodyPr/>
          <a:lstStyle/>
          <a:p>
            <a:r>
              <a:rPr lang="en-US" altLang="en-US"/>
              <a:t>Propositional logic (PL)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652FFEC6-E56D-42AD-B87C-2C8F51D4E4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382000" cy="5181600"/>
          </a:xfrm>
        </p:spPr>
        <p:txBody>
          <a:bodyPr/>
          <a:lstStyle/>
          <a:p>
            <a:r>
              <a:rPr lang="en-US" altLang="en-US"/>
              <a:t>A simple language useful for showing key ideas and definitions </a:t>
            </a:r>
          </a:p>
          <a:p>
            <a:r>
              <a:rPr lang="en-US" altLang="en-US"/>
              <a:t>User defines a set of propositional symbols, like P and Q. </a:t>
            </a:r>
          </a:p>
          <a:p>
            <a:r>
              <a:rPr lang="en-US" altLang="en-US"/>
              <a:t>User defines the </a:t>
            </a:r>
            <a:r>
              <a:rPr lang="en-US" altLang="en-US" b="1"/>
              <a:t>semantics</a:t>
            </a:r>
            <a:r>
              <a:rPr lang="en-US" altLang="en-US"/>
              <a:t> of each propositional symbol: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P means “It is hot”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Q means “It is humid”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R means “It is raining”</a:t>
            </a:r>
            <a:endParaRPr lang="en-US" altLang="en-US" sz="2400"/>
          </a:p>
          <a:p>
            <a:r>
              <a:rPr lang="en-US" altLang="en-US"/>
              <a:t>A sentence (well formed formula) is defined as follows: 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A symbol is a sentence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If S is a sentence, then </a:t>
            </a:r>
            <a:r>
              <a:rPr lang="en-US" altLang="en-US">
                <a:sym typeface="Symbol" panose="05050102010706020507" pitchFamily="18" charset="2"/>
              </a:rPr>
              <a:t></a:t>
            </a:r>
            <a:r>
              <a:rPr lang="en-US" altLang="en-US"/>
              <a:t>S is a sentence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If S is a sentence, then (S) is a sentence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If S and T are sentences, then (S </a:t>
            </a:r>
            <a:r>
              <a:rPr lang="en-US" altLang="en-US">
                <a:sym typeface="Symbol" panose="05050102010706020507" pitchFamily="18" charset="2"/>
              </a:rPr>
              <a:t></a:t>
            </a:r>
            <a:r>
              <a:rPr lang="en-US" altLang="en-US"/>
              <a:t> T), (S </a:t>
            </a:r>
            <a:r>
              <a:rPr lang="en-US" altLang="en-US">
                <a:sym typeface="Symbol" panose="05050102010706020507" pitchFamily="18" charset="2"/>
              </a:rPr>
              <a:t></a:t>
            </a:r>
            <a:r>
              <a:rPr lang="en-US" altLang="en-US"/>
              <a:t> T), (S </a:t>
            </a:r>
            <a:r>
              <a:rPr lang="en-US" altLang="en-US">
                <a:sym typeface="Symbol" panose="05050102010706020507" pitchFamily="18" charset="2"/>
              </a:rPr>
              <a:t></a:t>
            </a:r>
            <a:r>
              <a:rPr lang="en-US" altLang="en-US"/>
              <a:t> T), and (S </a:t>
            </a:r>
            <a:r>
              <a:rPr lang="en-US" altLang="en-US">
                <a:cs typeface="Times New Roman" panose="02020603050405020304" pitchFamily="18" charset="0"/>
              </a:rPr>
              <a:t>↔</a:t>
            </a:r>
            <a:r>
              <a:rPr lang="en-US" altLang="en-US"/>
              <a:t> T) are sentences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A sentence results from a finite number of applications of the above rules</a:t>
            </a:r>
            <a:endParaRPr lang="en-US" altLang="en-US" sz="2400"/>
          </a:p>
          <a:p>
            <a:pPr lvl="1"/>
            <a:endParaRPr lang="en-US" altLang="en-US"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76CCAD36-7712-46E7-B4A2-B26D0D9EA9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381000"/>
            <a:ext cx="7772400" cy="1143000"/>
          </a:xfrm>
        </p:spPr>
        <p:txBody>
          <a:bodyPr/>
          <a:lstStyle/>
          <a:p>
            <a:r>
              <a:rPr lang="en-US" altLang="en-US"/>
              <a:t>Some terms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88AA4F72-BC37-4DB2-8208-59DFE5A7EF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562100"/>
            <a:ext cx="8382000" cy="3124200"/>
          </a:xfrm>
        </p:spPr>
        <p:txBody>
          <a:bodyPr/>
          <a:lstStyle/>
          <a:p>
            <a:r>
              <a:rPr lang="en-US" altLang="en-US"/>
              <a:t>The meaning or </a:t>
            </a:r>
            <a:r>
              <a:rPr lang="en-US" altLang="en-US" b="1">
                <a:solidFill>
                  <a:schemeClr val="accent2"/>
                </a:solidFill>
              </a:rPr>
              <a:t>semantics</a:t>
            </a:r>
            <a:r>
              <a:rPr lang="en-US" altLang="en-US"/>
              <a:t> of a sentence determines its </a:t>
            </a:r>
            <a:r>
              <a:rPr lang="en-US" altLang="en-US" b="1">
                <a:solidFill>
                  <a:schemeClr val="accent2"/>
                </a:solidFill>
              </a:rPr>
              <a:t>interpretation</a:t>
            </a:r>
            <a:r>
              <a:rPr lang="en-US" altLang="en-US"/>
              <a:t>. </a:t>
            </a:r>
          </a:p>
          <a:p>
            <a:r>
              <a:rPr lang="en-US" altLang="en-US"/>
              <a:t>Given the truth values of all symbols in a sentence, it can be “evaluated” to determine its </a:t>
            </a:r>
            <a:r>
              <a:rPr lang="en-US" altLang="en-US" b="1">
                <a:solidFill>
                  <a:schemeClr val="accent2"/>
                </a:solidFill>
              </a:rPr>
              <a:t>truth value</a:t>
            </a:r>
            <a:r>
              <a:rPr lang="en-US" altLang="en-US"/>
              <a:t> (True or False). </a:t>
            </a:r>
          </a:p>
          <a:p>
            <a:r>
              <a:rPr lang="en-US" altLang="en-US"/>
              <a:t>A </a:t>
            </a:r>
            <a:r>
              <a:rPr lang="en-US" altLang="en-US" b="1">
                <a:solidFill>
                  <a:schemeClr val="accent2"/>
                </a:solidFill>
              </a:rPr>
              <a:t>model</a:t>
            </a:r>
            <a:r>
              <a:rPr lang="en-US" altLang="en-US"/>
              <a:t> for a KB is a “possible world” (assignment of truth values to propositional symbols) in which each sentence in the KB is True. 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5C91ED2D-0930-44F4-AD9D-2503BDCDEA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More terms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24B8F71E-CFBF-4B99-9D37-26F34E7B47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A </a:t>
            </a:r>
            <a:r>
              <a:rPr lang="en-US" altLang="en-US" b="1">
                <a:solidFill>
                  <a:schemeClr val="accent2"/>
                </a:solidFill>
              </a:rPr>
              <a:t>valid sentence</a:t>
            </a:r>
            <a:r>
              <a:rPr lang="en-US" altLang="en-US"/>
              <a:t> or </a:t>
            </a:r>
            <a:r>
              <a:rPr lang="en-US" altLang="en-US" b="1">
                <a:solidFill>
                  <a:schemeClr val="accent2"/>
                </a:solidFill>
              </a:rPr>
              <a:t>tautology</a:t>
            </a:r>
            <a:r>
              <a:rPr lang="en-US" altLang="en-US"/>
              <a:t> is a sentence that is True under all interpretations, no matter what the world is actuallylike or how the semantics are defined. Example: “It’s raining or it’s not raining.”</a:t>
            </a:r>
          </a:p>
          <a:p>
            <a:pPr>
              <a:lnSpc>
                <a:spcPct val="90000"/>
              </a:lnSpc>
            </a:pPr>
            <a:r>
              <a:rPr lang="en-US" altLang="en-US"/>
              <a:t>An </a:t>
            </a:r>
            <a:r>
              <a:rPr lang="en-US" altLang="en-US" b="1">
                <a:solidFill>
                  <a:schemeClr val="accent2"/>
                </a:solidFill>
              </a:rPr>
              <a:t>inconsistent sentence</a:t>
            </a:r>
            <a:r>
              <a:rPr lang="en-US" altLang="en-US"/>
              <a:t> or </a:t>
            </a:r>
            <a:r>
              <a:rPr lang="en-US" altLang="en-US" b="1">
                <a:solidFill>
                  <a:schemeClr val="accent2"/>
                </a:solidFill>
              </a:rPr>
              <a:t>contradictio</a:t>
            </a:r>
            <a:r>
              <a:rPr lang="en-US" altLang="en-US">
                <a:solidFill>
                  <a:schemeClr val="accent2"/>
                </a:solidFill>
              </a:rPr>
              <a:t>n</a:t>
            </a:r>
            <a:r>
              <a:rPr lang="en-US" altLang="en-US"/>
              <a:t> is a sentence that is False under all interpretations. The world is never like what it describes, as in “It’s raining and it’s not raining.”</a:t>
            </a:r>
          </a:p>
          <a:p>
            <a:pPr>
              <a:lnSpc>
                <a:spcPct val="90000"/>
              </a:lnSpc>
            </a:pPr>
            <a:r>
              <a:rPr lang="en-US" altLang="en-US" b="1">
                <a:solidFill>
                  <a:schemeClr val="accent2"/>
                </a:solidFill>
              </a:rPr>
              <a:t>P entails Q</a:t>
            </a:r>
            <a:r>
              <a:rPr lang="en-US" altLang="en-US"/>
              <a:t>, written P |= Q, means that whenever P is True, so is Q. In other words, all models of P are also models of Q.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714A8159-E64D-4A81-B805-E42215AF2C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altLang="en-US"/>
              <a:t>Truth tables</a:t>
            </a:r>
          </a:p>
        </p:txBody>
      </p:sp>
      <p:pic>
        <p:nvPicPr>
          <p:cNvPr id="23555" name="Picture 3">
            <a:extLst>
              <a:ext uri="{FF2B5EF4-FFF2-40B4-BE49-F238E27FC236}">
                <a16:creationId xmlns:a16="http://schemas.microsoft.com/office/drawing/2014/main" id="{962DC8A7-D091-4827-A6EA-4B06D69BB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143000"/>
            <a:ext cx="6705600" cy="556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 Box 4">
            <a:extLst>
              <a:ext uri="{FF2B5EF4-FFF2-40B4-BE49-F238E27FC236}">
                <a16:creationId xmlns:a16="http://schemas.microsoft.com/office/drawing/2014/main" id="{07EA6CD1-C848-480E-AC52-646DB36B1C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572000"/>
            <a:ext cx="360363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>
              <a:cs typeface="Times New Roman" panose="02020603050405020304" pitchFamily="18" charset="0"/>
            </a:endParaRPr>
          </a:p>
        </p:txBody>
      </p:sp>
      <p:sp>
        <p:nvSpPr>
          <p:cNvPr id="23557" name="Line 5">
            <a:extLst>
              <a:ext uri="{FF2B5EF4-FFF2-40B4-BE49-F238E27FC236}">
                <a16:creationId xmlns:a16="http://schemas.microsoft.com/office/drawing/2014/main" id="{F07182A7-3541-4327-B51D-108E791CDBE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0938" y="4811713"/>
            <a:ext cx="304800" cy="0"/>
          </a:xfrm>
          <a:prstGeom prst="line">
            <a:avLst/>
          </a:prstGeom>
          <a:noFill/>
          <a:ln w="38100">
            <a:solidFill>
              <a:srgbClr val="29292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52E59E9-1FC5-40A0-982C-54BAADC0A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 altLang="en-US" sz="3600"/>
              <a:t>Truth tables II</a:t>
            </a:r>
          </a:p>
        </p:txBody>
      </p:sp>
      <p:pic>
        <p:nvPicPr>
          <p:cNvPr id="25603" name="Picture 3">
            <a:extLst>
              <a:ext uri="{FF2B5EF4-FFF2-40B4-BE49-F238E27FC236}">
                <a16:creationId xmlns:a16="http://schemas.microsoft.com/office/drawing/2014/main" id="{DED43BCA-73B0-4A8A-9BB4-F3EB63447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09800"/>
            <a:ext cx="8382000" cy="152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4">
            <a:extLst>
              <a:ext uri="{FF2B5EF4-FFF2-40B4-BE49-F238E27FC236}">
                <a16:creationId xmlns:a16="http://schemas.microsoft.com/office/drawing/2014/main" id="{C948D872-90DF-48C7-9499-D1EFBE2B7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724400"/>
            <a:ext cx="8229600" cy="149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Text Box 5">
            <a:extLst>
              <a:ext uri="{FF2B5EF4-FFF2-40B4-BE49-F238E27FC236}">
                <a16:creationId xmlns:a16="http://schemas.microsoft.com/office/drawing/2014/main" id="{6529A1D1-0E96-4886-8D5A-A686A77964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725" y="1565275"/>
            <a:ext cx="3706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The five logical connectives:</a:t>
            </a:r>
          </a:p>
        </p:txBody>
      </p:sp>
      <p:sp>
        <p:nvSpPr>
          <p:cNvPr id="25606" name="Text Box 6">
            <a:extLst>
              <a:ext uri="{FF2B5EF4-FFF2-40B4-BE49-F238E27FC236}">
                <a16:creationId xmlns:a16="http://schemas.microsoft.com/office/drawing/2014/main" id="{7F7BBF56-3AEA-479F-B6D9-944950ECCC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" y="4079875"/>
            <a:ext cx="2736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A complex sentence: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4C705061-9BAF-41C5-BA45-115EBD91A1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altLang="en-US"/>
              <a:t>Models of complex sentences</a:t>
            </a:r>
          </a:p>
        </p:txBody>
      </p:sp>
      <p:pic>
        <p:nvPicPr>
          <p:cNvPr id="27651" name="Picture 3">
            <a:extLst>
              <a:ext uri="{FF2B5EF4-FFF2-40B4-BE49-F238E27FC236}">
                <a16:creationId xmlns:a16="http://schemas.microsoft.com/office/drawing/2014/main" id="{F5F7AFC3-2507-4021-9B94-29745746A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524000"/>
            <a:ext cx="5791200" cy="491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5D6DC21E-B5EE-4784-B5F7-1B61C59BB9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28600"/>
            <a:ext cx="7772400" cy="533400"/>
          </a:xfrm>
        </p:spPr>
        <p:txBody>
          <a:bodyPr/>
          <a:lstStyle/>
          <a:p>
            <a:r>
              <a:rPr lang="en-US" altLang="en-US" sz="3600"/>
              <a:t>Propositional logic is a weak language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214E123A-7299-4820-BA06-554FE1E180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990600"/>
            <a:ext cx="8839200" cy="5562600"/>
          </a:xfrm>
        </p:spPr>
        <p:txBody>
          <a:bodyPr/>
          <a:lstStyle/>
          <a:p>
            <a:pPr>
              <a:lnSpc>
                <a:spcPct val="114000"/>
              </a:lnSpc>
            </a:pPr>
            <a:r>
              <a:rPr lang="en-US" altLang="en-US"/>
              <a:t>No notion of </a:t>
            </a:r>
            <a:r>
              <a:rPr lang="en-US" altLang="en-US">
                <a:solidFill>
                  <a:schemeClr val="accent2"/>
                </a:solidFill>
              </a:rPr>
              <a:t>objects</a:t>
            </a:r>
          </a:p>
          <a:p>
            <a:pPr>
              <a:lnSpc>
                <a:spcPct val="114000"/>
              </a:lnSpc>
            </a:pPr>
            <a:r>
              <a:rPr lang="en-US" altLang="en-US"/>
              <a:t>Hard to identify “individuals” (e.g., Mary, 3)</a:t>
            </a:r>
            <a:endParaRPr lang="en-US" altLang="en-US">
              <a:solidFill>
                <a:schemeClr val="accent2"/>
              </a:solidFill>
            </a:endParaRPr>
          </a:p>
          <a:p>
            <a:pPr>
              <a:lnSpc>
                <a:spcPct val="114000"/>
              </a:lnSpc>
            </a:pPr>
            <a:r>
              <a:rPr lang="en-US" altLang="en-US"/>
              <a:t>No notion of </a:t>
            </a:r>
            <a:r>
              <a:rPr lang="en-US" altLang="en-US">
                <a:solidFill>
                  <a:schemeClr val="accent2"/>
                </a:solidFill>
              </a:rPr>
              <a:t>relations among objects</a:t>
            </a:r>
            <a:endParaRPr lang="en-US" altLang="en-US"/>
          </a:p>
          <a:p>
            <a:r>
              <a:rPr lang="en-US" altLang="en-US"/>
              <a:t>Can’t directly talk about properties of individuals or relations between individuals (e.g., “Bill is tall”)</a:t>
            </a:r>
          </a:p>
          <a:p>
            <a:r>
              <a:rPr lang="en-US" altLang="en-US"/>
              <a:t>Generalizations, patterns, regularities can’t easily be represented (e.g., “all triangles have 3 sides”)</a:t>
            </a:r>
          </a:p>
          <a:p>
            <a:r>
              <a:rPr lang="en-US" altLang="en-US"/>
              <a:t>First-Order Logic (abbreviated FOL or FOPC) is expressive enough to concisely represent this kind of information</a:t>
            </a:r>
          </a:p>
          <a:p>
            <a:pPr marL="458788" lvl="1" indent="-119063">
              <a:buFontTx/>
              <a:buNone/>
            </a:pPr>
            <a:r>
              <a:rPr lang="en-US" altLang="en-US" sz="2400"/>
              <a:t>FOL adds relations, variables, and quantifiers, e.g.,</a:t>
            </a:r>
          </a:p>
          <a:p>
            <a:pPr marL="684213" lvl="2" indent="-111125"/>
            <a:r>
              <a:rPr lang="en-US" altLang="en-US" sz="2400" i="1"/>
              <a:t>“Every elephant is gray”:</a:t>
            </a:r>
            <a:r>
              <a:rPr lang="en-US" altLang="en-US" sz="2400"/>
              <a:t> </a:t>
            </a:r>
            <a:r>
              <a:rPr lang="en-US" altLang="en-US" sz="2400">
                <a:sym typeface="Symbol" panose="05050102010706020507" pitchFamily="18" charset="2"/>
              </a:rPr>
              <a:t></a:t>
            </a:r>
            <a:r>
              <a:rPr lang="en-US" altLang="en-US" sz="2400"/>
              <a:t> x (elephant(x) </a:t>
            </a:r>
            <a:r>
              <a:rPr lang="en-US" altLang="en-US" sz="2400">
                <a:cs typeface="Times New Roman" panose="02020603050405020304" pitchFamily="18" charset="0"/>
              </a:rPr>
              <a:t>→</a:t>
            </a:r>
            <a:r>
              <a:rPr lang="en-US" altLang="en-US" sz="2400"/>
              <a:t> gray(x))</a:t>
            </a:r>
          </a:p>
          <a:p>
            <a:pPr marL="684213" lvl="2" indent="-111125"/>
            <a:r>
              <a:rPr lang="en-US" altLang="en-US" sz="2400" i="1"/>
              <a:t>“There is a white alligator”:</a:t>
            </a:r>
            <a:r>
              <a:rPr lang="en-US" altLang="en-US" sz="2400"/>
              <a:t> </a:t>
            </a:r>
            <a:r>
              <a:rPr lang="en-US" altLang="en-US" sz="2400">
                <a:sym typeface="Symbol" panose="05050102010706020507" pitchFamily="18" charset="2"/>
              </a:rPr>
              <a:t></a:t>
            </a:r>
            <a:r>
              <a:rPr lang="en-US" altLang="en-US" sz="2400"/>
              <a:t> x (alligator(X) ^ white(X))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>
            <a:extLst>
              <a:ext uri="{FF2B5EF4-FFF2-40B4-BE49-F238E27FC236}">
                <a16:creationId xmlns:a16="http://schemas.microsoft.com/office/drawing/2014/main" id="{9419AC7E-2E09-4E99-8F7F-9BE14C97A61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752600"/>
            <a:ext cx="7772400" cy="2743200"/>
          </a:xfrm>
        </p:spPr>
        <p:txBody>
          <a:bodyPr anchor="ctr"/>
          <a:lstStyle/>
          <a:p>
            <a:pPr>
              <a:defRPr/>
            </a:pPr>
            <a:r>
              <a:rPr lang="en-US" altLang="en-US" sz="7200">
                <a:effectLst>
                  <a:outerShdw blurRad="38100" dist="38100" dir="2700000" algn="tl">
                    <a:srgbClr val="C0C0C0"/>
                  </a:outerShdw>
                </a:effectLst>
              </a:rPr>
              <a:t>First-Order Logic</a:t>
            </a:r>
            <a:endParaRPr lang="en-US" altLang="en-US" sz="48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44E2110F-578C-4253-8CCE-CAF0A43F8C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Outline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F45E7826-58DF-4699-BFA1-D937887308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/>
              <a:t>First-order logic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Properties, relations, functions, quantifiers, …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Terms, sentences, axioms, theories, proofs, …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Extensions to first-order logic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56539D69-620A-48B1-A294-1E5410D5CE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Introduction</a:t>
            </a:r>
          </a:p>
        </p:txBody>
      </p:sp>
      <p:sp>
        <p:nvSpPr>
          <p:cNvPr id="5123" name="Content Placeholder 2">
            <a:extLst>
              <a:ext uri="{FF2B5EF4-FFF2-40B4-BE49-F238E27FC236}">
                <a16:creationId xmlns:a16="http://schemas.microsoft.com/office/drawing/2014/main" id="{EF14EFC7-C1DA-4BCA-B475-91F6CCE3266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Knowledge Representation (KR) is the field of artificial intelligence (AI) dedicated to representing information about the world in a form that a computer system can utilize to solve complex tasks such as diagnosing a medical condition </a:t>
            </a:r>
          </a:p>
          <a:p>
            <a:r>
              <a:rPr lang="en-US" altLang="en-US"/>
              <a:t>Examples of knowledge representation models include logic, semantic nets, frames, scripts, and ontologies. </a:t>
            </a:r>
          </a:p>
          <a:p>
            <a:r>
              <a:rPr lang="en-US" altLang="en-US"/>
              <a:t>Automated reasoning engines include Inference engines, theorem provers, classifiers etc </a:t>
            </a:r>
            <a:endParaRPr lang="en-I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2F2177ED-1D39-4E2E-80AD-DF04345F67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altLang="en-US"/>
              <a:t>First-order logic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A3472238-2DAA-456D-85D7-DAA113EAF3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7772400" cy="4495800"/>
          </a:xfrm>
        </p:spPr>
        <p:txBody>
          <a:bodyPr/>
          <a:lstStyle/>
          <a:p>
            <a:r>
              <a:rPr lang="en-US" altLang="en-US"/>
              <a:t>First-order logic (FOL) models the world in terms of </a:t>
            </a:r>
          </a:p>
          <a:p>
            <a:pPr lvl="1"/>
            <a:r>
              <a:rPr lang="en-US" altLang="en-US" b="1">
                <a:solidFill>
                  <a:schemeClr val="accent2"/>
                </a:solidFill>
              </a:rPr>
              <a:t>Objects,</a:t>
            </a:r>
            <a:r>
              <a:rPr lang="en-US" altLang="en-US"/>
              <a:t> which are things with individual identities</a:t>
            </a:r>
          </a:p>
          <a:p>
            <a:pPr lvl="1"/>
            <a:r>
              <a:rPr lang="en-US" altLang="en-US" b="1">
                <a:solidFill>
                  <a:schemeClr val="accent2"/>
                </a:solidFill>
              </a:rPr>
              <a:t>Properties</a:t>
            </a:r>
            <a:r>
              <a:rPr lang="en-US" altLang="en-US"/>
              <a:t> of objects that distinguish them from other objects</a:t>
            </a:r>
          </a:p>
          <a:p>
            <a:pPr lvl="1"/>
            <a:r>
              <a:rPr lang="en-US" altLang="en-US" b="1">
                <a:solidFill>
                  <a:schemeClr val="accent2"/>
                </a:solidFill>
              </a:rPr>
              <a:t>Relations</a:t>
            </a:r>
            <a:r>
              <a:rPr lang="en-US" altLang="en-US"/>
              <a:t> that hold among sets of objects</a:t>
            </a:r>
          </a:p>
          <a:p>
            <a:pPr lvl="1"/>
            <a:r>
              <a:rPr lang="en-US" altLang="en-US" b="1">
                <a:solidFill>
                  <a:schemeClr val="accent2"/>
                </a:solidFill>
              </a:rPr>
              <a:t>Functions,</a:t>
            </a:r>
            <a:r>
              <a:rPr lang="en-US" altLang="en-US"/>
              <a:t> which are a subset of relations where there is only one “value” for any given “input”</a:t>
            </a:r>
          </a:p>
          <a:p>
            <a:r>
              <a:rPr lang="en-US" altLang="en-US"/>
              <a:t>Examples: </a:t>
            </a:r>
          </a:p>
          <a:p>
            <a:pPr lvl="1"/>
            <a:r>
              <a:rPr lang="en-US" altLang="en-US"/>
              <a:t>Objects: Students, lectures, companies, cars ... </a:t>
            </a:r>
          </a:p>
          <a:p>
            <a:pPr lvl="1"/>
            <a:r>
              <a:rPr lang="en-US" altLang="en-US"/>
              <a:t>Relations: Brother-of, bigger-than, outside, part-of, has-color, occurs-after, owns, visits, precedes, ... </a:t>
            </a:r>
          </a:p>
          <a:p>
            <a:pPr lvl="1"/>
            <a:r>
              <a:rPr lang="en-US" altLang="en-US"/>
              <a:t>Properties: blue, oval, even, large, ... </a:t>
            </a:r>
          </a:p>
          <a:p>
            <a:pPr lvl="1"/>
            <a:r>
              <a:rPr lang="en-US" altLang="en-US"/>
              <a:t>Functions: father-of, best-friend, Square-root, one-more-than ... 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3CFAF8EC-EF44-4A3E-9E92-CEA005E92D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altLang="en-US"/>
              <a:t>User provides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550B71A3-1370-4D1B-B2AD-D36EE2B5BF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8001000" cy="4114800"/>
          </a:xfrm>
        </p:spPr>
        <p:txBody>
          <a:bodyPr/>
          <a:lstStyle/>
          <a:p>
            <a:r>
              <a:rPr lang="en-US" altLang="en-US" b="1"/>
              <a:t>Constant symbols,</a:t>
            </a:r>
            <a:r>
              <a:rPr lang="en-US" altLang="en-US"/>
              <a:t> which represent individuals in the world</a:t>
            </a:r>
          </a:p>
          <a:p>
            <a:pPr lvl="1">
              <a:spcBef>
                <a:spcPct val="0"/>
              </a:spcBef>
            </a:pPr>
            <a:r>
              <a:rPr lang="en-US" altLang="en-US" sz="2400"/>
              <a:t>Mary</a:t>
            </a:r>
          </a:p>
          <a:p>
            <a:pPr lvl="1">
              <a:spcBef>
                <a:spcPct val="0"/>
              </a:spcBef>
            </a:pPr>
            <a:r>
              <a:rPr lang="en-US" altLang="en-US" sz="2400"/>
              <a:t>3</a:t>
            </a:r>
            <a:endParaRPr lang="en-US" altLang="en-US"/>
          </a:p>
          <a:p>
            <a:pPr lvl="1">
              <a:spcBef>
                <a:spcPct val="0"/>
              </a:spcBef>
            </a:pPr>
            <a:r>
              <a:rPr lang="en-US" altLang="en-US" sz="2400"/>
              <a:t>Green</a:t>
            </a:r>
            <a:endParaRPr lang="en-US" altLang="en-US"/>
          </a:p>
          <a:p>
            <a:r>
              <a:rPr lang="en-US" altLang="en-US" b="1"/>
              <a:t>Function symbols,</a:t>
            </a:r>
            <a:r>
              <a:rPr lang="en-US" altLang="en-US"/>
              <a:t> which map individuals to individuals</a:t>
            </a:r>
          </a:p>
          <a:p>
            <a:pPr lvl="1"/>
            <a:r>
              <a:rPr lang="en-US" altLang="en-US" sz="2400"/>
              <a:t>father-of(Mary) = John</a:t>
            </a:r>
          </a:p>
          <a:p>
            <a:pPr lvl="1"/>
            <a:r>
              <a:rPr lang="en-US" altLang="en-US" sz="2400"/>
              <a:t>color-of(Sky) = Blue</a:t>
            </a:r>
            <a:r>
              <a:rPr lang="en-US" altLang="en-US"/>
              <a:t> </a:t>
            </a:r>
          </a:p>
          <a:p>
            <a:r>
              <a:rPr lang="en-US" altLang="en-US" b="1"/>
              <a:t>Predicate symbols,</a:t>
            </a:r>
            <a:r>
              <a:rPr lang="en-US" altLang="en-US"/>
              <a:t> which map individuals to truth values</a:t>
            </a:r>
          </a:p>
          <a:p>
            <a:pPr lvl="1"/>
            <a:r>
              <a:rPr lang="en-US" altLang="en-US" sz="2400"/>
              <a:t>greater(5,3)</a:t>
            </a:r>
          </a:p>
          <a:p>
            <a:pPr lvl="1"/>
            <a:r>
              <a:rPr lang="en-US" altLang="en-US" sz="2400"/>
              <a:t>green(Grass) </a:t>
            </a:r>
          </a:p>
          <a:p>
            <a:pPr lvl="1"/>
            <a:r>
              <a:rPr lang="en-US" altLang="en-US" sz="2400"/>
              <a:t>color(Grass, Green)</a:t>
            </a:r>
            <a:r>
              <a:rPr lang="en-US" altLang="en-US"/>
              <a:t>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AE9D7767-2F52-4AB4-9BAD-942E339904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 altLang="en-US"/>
              <a:t>FOL Provides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8EEA8410-EB04-4250-8795-A8719C2F6E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4114800"/>
          </a:xfrm>
        </p:spPr>
        <p:txBody>
          <a:bodyPr/>
          <a:lstStyle/>
          <a:p>
            <a:r>
              <a:rPr lang="en-US" altLang="en-US" b="1">
                <a:solidFill>
                  <a:schemeClr val="accent2"/>
                </a:solidFill>
              </a:rPr>
              <a:t>Variable symbols</a:t>
            </a:r>
            <a:endParaRPr lang="en-US" altLang="en-US">
              <a:solidFill>
                <a:schemeClr val="accent2"/>
              </a:solidFill>
            </a:endParaRPr>
          </a:p>
          <a:p>
            <a:pPr lvl="1"/>
            <a:r>
              <a:rPr lang="en-US" altLang="en-US" sz="2400"/>
              <a:t>E.g., x, y</a:t>
            </a:r>
            <a:r>
              <a:rPr lang="en-US" altLang="en-US"/>
              <a:t>, foo</a:t>
            </a:r>
          </a:p>
          <a:p>
            <a:r>
              <a:rPr lang="en-US" altLang="en-US" b="1">
                <a:solidFill>
                  <a:schemeClr val="accent2"/>
                </a:solidFill>
              </a:rPr>
              <a:t>Connectives</a:t>
            </a:r>
            <a:endParaRPr lang="en-US" altLang="en-US">
              <a:solidFill>
                <a:schemeClr val="accent2"/>
              </a:solidFill>
            </a:endParaRPr>
          </a:p>
          <a:p>
            <a:pPr lvl="1"/>
            <a:r>
              <a:rPr lang="en-US" altLang="en-US" sz="2400"/>
              <a:t>Same as in PL: not (</a:t>
            </a:r>
            <a:r>
              <a:rPr lang="en-US" altLang="en-US" sz="2400">
                <a:sym typeface="Symbol" panose="05050102010706020507" pitchFamily="18" charset="2"/>
              </a:rPr>
              <a:t></a:t>
            </a:r>
            <a:r>
              <a:rPr lang="en-US" altLang="en-US" sz="2400"/>
              <a:t>), and (</a:t>
            </a:r>
            <a:r>
              <a:rPr lang="en-US" altLang="en-US" sz="2400">
                <a:sym typeface="Symbol" panose="05050102010706020507" pitchFamily="18" charset="2"/>
              </a:rPr>
              <a:t></a:t>
            </a:r>
            <a:r>
              <a:rPr lang="en-US" altLang="en-US" sz="2400"/>
              <a:t>), or (</a:t>
            </a:r>
            <a:r>
              <a:rPr lang="en-US" altLang="en-US" sz="2400">
                <a:sym typeface="Symbol" panose="05050102010706020507" pitchFamily="18" charset="2"/>
              </a:rPr>
              <a:t></a:t>
            </a:r>
            <a:r>
              <a:rPr lang="en-US" altLang="en-US" sz="2400"/>
              <a:t>), implies (</a:t>
            </a:r>
            <a:r>
              <a:rPr lang="en-US" altLang="en-US" sz="2400">
                <a:sym typeface="Symbol" panose="05050102010706020507" pitchFamily="18" charset="2"/>
              </a:rPr>
              <a:t></a:t>
            </a:r>
            <a:r>
              <a:rPr lang="en-US" altLang="en-US" sz="2400"/>
              <a:t>), if and only if (biconditional </a:t>
            </a:r>
            <a:r>
              <a:rPr lang="en-US" altLang="en-US" sz="2400">
                <a:sym typeface="Symbol" panose="05050102010706020507" pitchFamily="18" charset="2"/>
              </a:rPr>
              <a:t>)</a:t>
            </a:r>
            <a:endParaRPr lang="en-US" altLang="en-US">
              <a:sym typeface="Symbol" panose="05050102010706020507" pitchFamily="18" charset="2"/>
            </a:endParaRPr>
          </a:p>
          <a:p>
            <a:r>
              <a:rPr lang="en-US" altLang="en-US" b="1">
                <a:solidFill>
                  <a:schemeClr val="accent2"/>
                </a:solidFill>
              </a:rPr>
              <a:t>Quantifiers</a:t>
            </a:r>
            <a:endParaRPr lang="en-US" altLang="en-US">
              <a:solidFill>
                <a:schemeClr val="accent2"/>
              </a:solidFill>
            </a:endParaRPr>
          </a:p>
          <a:p>
            <a:pPr lvl="1"/>
            <a:r>
              <a:rPr lang="en-US" altLang="en-US" sz="2400"/>
              <a:t>Universal </a:t>
            </a:r>
            <a:r>
              <a:rPr lang="en-US" altLang="en-US" sz="2400" b="1">
                <a:sym typeface="Symbol" panose="05050102010706020507" pitchFamily="18" charset="2"/>
              </a:rPr>
              <a:t>x</a:t>
            </a:r>
            <a:r>
              <a:rPr lang="en-US" altLang="en-US" sz="2400">
                <a:sym typeface="Symbol" panose="05050102010706020507" pitchFamily="18" charset="2"/>
              </a:rPr>
              <a:t> or  </a:t>
            </a:r>
            <a:r>
              <a:rPr lang="en-US" altLang="en-US" sz="2400" b="1"/>
              <a:t>(Ax)</a:t>
            </a:r>
            <a:endParaRPr lang="en-US" altLang="en-US" sz="2400"/>
          </a:p>
          <a:p>
            <a:pPr lvl="1"/>
            <a:r>
              <a:rPr lang="en-US" altLang="en-US" sz="2400"/>
              <a:t>Existential </a:t>
            </a:r>
            <a:r>
              <a:rPr lang="en-US" altLang="en-US" sz="2400" b="1">
                <a:sym typeface="Symbol" panose="05050102010706020507" pitchFamily="18" charset="2"/>
              </a:rPr>
              <a:t></a:t>
            </a:r>
            <a:r>
              <a:rPr lang="en-US" altLang="en-US" sz="2400" b="1"/>
              <a:t>x</a:t>
            </a:r>
            <a:r>
              <a:rPr lang="en-US" altLang="en-US" sz="2400"/>
              <a:t> or </a:t>
            </a:r>
            <a:r>
              <a:rPr lang="en-US" altLang="en-US" sz="2400" b="1"/>
              <a:t>(Ex)</a:t>
            </a:r>
            <a:r>
              <a:rPr lang="en-US" altLang="en-US"/>
              <a:t> 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92EABEE8-8995-436F-B681-F1A816B5C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sz="3200"/>
              <a:t>Sentences are built from terms and atoms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1E7E4B68-3CFD-48D8-B88B-EC5D7B8CAB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447800"/>
            <a:ext cx="8534400" cy="5257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A </a:t>
            </a:r>
            <a:r>
              <a:rPr lang="en-US" altLang="en-US" b="1">
                <a:solidFill>
                  <a:schemeClr val="accent2"/>
                </a:solidFill>
              </a:rPr>
              <a:t>term</a:t>
            </a:r>
            <a:r>
              <a:rPr lang="en-US" altLang="en-US"/>
              <a:t> (denoting a real-world individual) is a constant symbol, a variable symbol, or an n-place function of n terms. 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/>
              <a:t>x and f(x</a:t>
            </a:r>
            <a:r>
              <a:rPr lang="en-US" altLang="en-US" baseline="-25000"/>
              <a:t>1</a:t>
            </a:r>
            <a:r>
              <a:rPr lang="en-US" altLang="en-US"/>
              <a:t>, ..., x</a:t>
            </a:r>
            <a:r>
              <a:rPr lang="en-US" altLang="en-US" baseline="-25000"/>
              <a:t>n</a:t>
            </a:r>
            <a:r>
              <a:rPr lang="en-US" altLang="en-US"/>
              <a:t>) are terms, where each x</a:t>
            </a:r>
            <a:r>
              <a:rPr lang="en-US" altLang="en-US" baseline="-25000"/>
              <a:t>i</a:t>
            </a:r>
            <a:r>
              <a:rPr lang="en-US" altLang="en-US"/>
              <a:t> is a term. 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/>
              <a:t>A term with no variables is a </a:t>
            </a:r>
            <a:r>
              <a:rPr lang="en-US" altLang="en-US" b="1">
                <a:solidFill>
                  <a:schemeClr val="accent2"/>
                </a:solidFill>
              </a:rPr>
              <a:t>ground term</a:t>
            </a:r>
            <a:r>
              <a:rPr lang="en-US" altLang="en-US"/>
              <a:t> </a:t>
            </a:r>
          </a:p>
          <a:p>
            <a:pPr>
              <a:lnSpc>
                <a:spcPct val="90000"/>
              </a:lnSpc>
            </a:pPr>
            <a:r>
              <a:rPr lang="en-US" altLang="en-US"/>
              <a:t>An </a:t>
            </a:r>
            <a:r>
              <a:rPr lang="en-US" altLang="en-US" b="1">
                <a:solidFill>
                  <a:schemeClr val="accent2"/>
                </a:solidFill>
              </a:rPr>
              <a:t>atomic sentence</a:t>
            </a:r>
            <a:r>
              <a:rPr lang="en-US" altLang="en-US" b="1"/>
              <a:t> </a:t>
            </a:r>
            <a:r>
              <a:rPr lang="en-US" altLang="en-US"/>
              <a:t>(which has value true or false) is an n-place predicate of n terms</a:t>
            </a:r>
          </a:p>
          <a:p>
            <a:pPr>
              <a:lnSpc>
                <a:spcPct val="90000"/>
              </a:lnSpc>
            </a:pPr>
            <a:r>
              <a:rPr lang="en-US" altLang="en-US"/>
              <a:t>A </a:t>
            </a:r>
            <a:r>
              <a:rPr lang="en-US" altLang="en-US" b="1">
                <a:solidFill>
                  <a:schemeClr val="accent2"/>
                </a:solidFill>
              </a:rPr>
              <a:t>complex sentence</a:t>
            </a:r>
            <a:r>
              <a:rPr lang="en-US" altLang="en-US"/>
              <a:t> is formed from atomic sentences connected by the logical connectives: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>
                <a:sym typeface="Symbol" panose="05050102010706020507" pitchFamily="18" charset="2"/>
              </a:rPr>
              <a:t></a:t>
            </a:r>
            <a:r>
              <a:rPr lang="en-US" altLang="en-US"/>
              <a:t>P, P</a:t>
            </a:r>
            <a:r>
              <a:rPr lang="en-US" altLang="en-US">
                <a:sym typeface="Symbol" panose="05050102010706020507" pitchFamily="18" charset="2"/>
              </a:rPr>
              <a:t></a:t>
            </a:r>
            <a:r>
              <a:rPr lang="en-US" altLang="en-US"/>
              <a:t>Q, P</a:t>
            </a:r>
            <a:r>
              <a:rPr lang="en-US" altLang="en-US">
                <a:sym typeface="Symbol" panose="05050102010706020507" pitchFamily="18" charset="2"/>
              </a:rPr>
              <a:t></a:t>
            </a:r>
            <a:r>
              <a:rPr lang="en-US" altLang="en-US"/>
              <a:t>Q, P</a:t>
            </a:r>
            <a:r>
              <a:rPr lang="en-US" altLang="en-US">
                <a:sym typeface="Symbol" panose="05050102010706020507" pitchFamily="18" charset="2"/>
              </a:rPr>
              <a:t></a:t>
            </a:r>
            <a:r>
              <a:rPr lang="en-US" altLang="en-US"/>
              <a:t>Q, P</a:t>
            </a:r>
            <a:r>
              <a:rPr lang="en-US" altLang="en-US">
                <a:sym typeface="Symbol" panose="05050102010706020507" pitchFamily="18" charset="2"/>
              </a:rPr>
              <a:t></a:t>
            </a:r>
            <a:r>
              <a:rPr lang="en-US" altLang="en-US"/>
              <a:t>Q where P and Q are sentences</a:t>
            </a:r>
          </a:p>
          <a:p>
            <a:pPr>
              <a:lnSpc>
                <a:spcPct val="90000"/>
              </a:lnSpc>
            </a:pPr>
            <a:r>
              <a:rPr lang="en-US" altLang="en-US"/>
              <a:t>A </a:t>
            </a:r>
            <a:r>
              <a:rPr lang="en-US" altLang="en-US" b="1">
                <a:solidFill>
                  <a:schemeClr val="accent2"/>
                </a:solidFill>
              </a:rPr>
              <a:t>quantified sentence</a:t>
            </a:r>
            <a:r>
              <a:rPr lang="en-US" altLang="en-US"/>
              <a:t> adds quantifiers </a:t>
            </a:r>
            <a:r>
              <a:rPr lang="en-US" altLang="en-US">
                <a:sym typeface="Symbol" panose="05050102010706020507" pitchFamily="18" charset="2"/>
              </a:rPr>
              <a:t> and </a:t>
            </a:r>
            <a:r>
              <a:rPr lang="en-US" altLang="en-US"/>
              <a:t> </a:t>
            </a:r>
          </a:p>
          <a:p>
            <a:pPr>
              <a:lnSpc>
                <a:spcPct val="90000"/>
              </a:lnSpc>
            </a:pPr>
            <a:r>
              <a:rPr lang="en-US" altLang="en-US"/>
              <a:t>A </a:t>
            </a:r>
            <a:r>
              <a:rPr lang="en-US" altLang="en-US" b="1">
                <a:solidFill>
                  <a:schemeClr val="accent2"/>
                </a:solidFill>
              </a:rPr>
              <a:t>well-formed formula</a:t>
            </a:r>
            <a:r>
              <a:rPr lang="en-US" altLang="en-US">
                <a:solidFill>
                  <a:schemeClr val="accent2"/>
                </a:solidFill>
              </a:rPr>
              <a:t> (</a:t>
            </a:r>
            <a:r>
              <a:rPr lang="en-US" altLang="en-US" b="1">
                <a:solidFill>
                  <a:schemeClr val="accent2"/>
                </a:solidFill>
              </a:rPr>
              <a:t>wff</a:t>
            </a:r>
            <a:r>
              <a:rPr lang="en-US" altLang="en-US">
                <a:solidFill>
                  <a:schemeClr val="accent2"/>
                </a:solidFill>
              </a:rPr>
              <a:t>)</a:t>
            </a:r>
            <a:r>
              <a:rPr lang="en-US" altLang="en-US"/>
              <a:t> is a sentence containing no “free” variables. That is, all variables are “bound” by universal or existential quantifiers. 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/>
              <a:t>(</a:t>
            </a:r>
            <a:r>
              <a:rPr lang="en-US" altLang="en-US">
                <a:sym typeface="Symbol" panose="05050102010706020507" pitchFamily="18" charset="2"/>
              </a:rPr>
              <a:t></a:t>
            </a:r>
            <a:r>
              <a:rPr lang="en-US" altLang="en-US"/>
              <a:t>x)P(x,y) has x bound as a universally quantified variable, but y is free.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F3172C2E-35D6-428A-B889-AB9F4108C7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r>
              <a:rPr lang="en-US" altLang="en-US"/>
              <a:t>Quantifiers</a:t>
            </a:r>
            <a:endParaRPr lang="en-US" altLang="en-US" b="0"/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69A2AF47-2FC4-45A1-AED0-A03B318DD4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>
                <a:solidFill>
                  <a:schemeClr val="accent2"/>
                </a:solidFill>
              </a:rPr>
              <a:t>Universal</a:t>
            </a:r>
            <a:r>
              <a:rPr lang="en-US" altLang="en-US" b="1"/>
              <a:t> quantification</a:t>
            </a:r>
            <a:r>
              <a:rPr lang="en-US" altLang="en-US"/>
              <a:t> 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(</a:t>
            </a:r>
            <a:r>
              <a:rPr lang="en-US" altLang="en-US" sz="2400" b="1">
                <a:sym typeface="Symbol" panose="05050102010706020507" pitchFamily="18" charset="2"/>
              </a:rPr>
              <a:t></a:t>
            </a:r>
            <a:r>
              <a:rPr lang="en-US" altLang="en-US" sz="2400"/>
              <a:t>x)P(x) means that P holds for </a:t>
            </a:r>
            <a:r>
              <a:rPr lang="en-US" altLang="en-US" sz="2400" b="1"/>
              <a:t>all</a:t>
            </a:r>
            <a:r>
              <a:rPr lang="en-US" altLang="en-US" sz="2400"/>
              <a:t> values of x in the domain associated with that variable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E.g., (</a:t>
            </a:r>
            <a:r>
              <a:rPr lang="en-US" altLang="en-US" sz="2400" b="1">
                <a:sym typeface="Symbol" panose="05050102010706020507" pitchFamily="18" charset="2"/>
              </a:rPr>
              <a:t></a:t>
            </a:r>
            <a:r>
              <a:rPr lang="en-US" altLang="en-US" sz="2400"/>
              <a:t>x) dolphin(x) </a:t>
            </a:r>
            <a:r>
              <a:rPr lang="en-US" altLang="en-US" sz="2400">
                <a:sym typeface="Symbol" panose="05050102010706020507" pitchFamily="18" charset="2"/>
              </a:rPr>
              <a:t></a:t>
            </a:r>
            <a:r>
              <a:rPr lang="en-US" altLang="en-US" sz="2400"/>
              <a:t> mammal(x)</a:t>
            </a:r>
            <a:r>
              <a:rPr lang="en-US" altLang="en-US"/>
              <a:t> </a:t>
            </a:r>
          </a:p>
          <a:p>
            <a:pPr>
              <a:lnSpc>
                <a:spcPct val="90000"/>
              </a:lnSpc>
            </a:pPr>
            <a:r>
              <a:rPr lang="en-US" altLang="en-US" b="1">
                <a:solidFill>
                  <a:schemeClr val="accent2"/>
                </a:solidFill>
              </a:rPr>
              <a:t>Existential</a:t>
            </a:r>
            <a:r>
              <a:rPr lang="en-US" altLang="en-US"/>
              <a:t> </a:t>
            </a:r>
            <a:r>
              <a:rPr lang="en-US" altLang="en-US" b="1"/>
              <a:t>quantification</a:t>
            </a:r>
            <a:r>
              <a:rPr lang="en-US" altLang="en-US"/>
              <a:t> 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(</a:t>
            </a:r>
            <a:r>
              <a:rPr lang="en-US" altLang="en-US" sz="2400" b="1">
                <a:sym typeface="Symbol" panose="05050102010706020507" pitchFamily="18" charset="2"/>
              </a:rPr>
              <a:t></a:t>
            </a:r>
            <a:r>
              <a:rPr lang="en-US" altLang="en-US" sz="2400"/>
              <a:t> x)P(x) means that P holds for </a:t>
            </a:r>
            <a:r>
              <a:rPr lang="en-US" altLang="en-US" sz="2400" b="1"/>
              <a:t>some</a:t>
            </a:r>
            <a:r>
              <a:rPr lang="en-US" altLang="en-US" sz="2400"/>
              <a:t> value of x in the domain associated with that variable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E.g., (</a:t>
            </a:r>
            <a:r>
              <a:rPr lang="en-US" altLang="en-US" sz="2400" b="1">
                <a:sym typeface="Symbol" panose="05050102010706020507" pitchFamily="18" charset="2"/>
              </a:rPr>
              <a:t></a:t>
            </a:r>
            <a:r>
              <a:rPr lang="en-US" altLang="en-US" sz="2400"/>
              <a:t> x) mammal(x) </a:t>
            </a:r>
            <a:r>
              <a:rPr lang="en-US" altLang="en-US" sz="2400">
                <a:sym typeface="Symbol" panose="05050102010706020507" pitchFamily="18" charset="2"/>
              </a:rPr>
              <a:t></a:t>
            </a:r>
            <a:r>
              <a:rPr lang="en-US" altLang="en-US" sz="2400"/>
              <a:t> lays-eggs(x)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Permits one to make a statement about some object without naming it</a:t>
            </a:r>
          </a:p>
          <a:p>
            <a:pPr lvl="1">
              <a:lnSpc>
                <a:spcPct val="90000"/>
              </a:lnSpc>
            </a:pPr>
            <a:endParaRPr lang="en-US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CA46488A-C08B-4529-A28B-EBA61577C2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7938"/>
            <a:ext cx="7772400" cy="1143000"/>
          </a:xfrm>
        </p:spPr>
        <p:txBody>
          <a:bodyPr/>
          <a:lstStyle/>
          <a:p>
            <a:r>
              <a:rPr lang="en-US" altLang="en-US"/>
              <a:t>Quantifiers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8262D6EE-9FC0-4462-8B30-8920E18532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1295400"/>
            <a:ext cx="8839200" cy="5105400"/>
          </a:xfrm>
        </p:spPr>
        <p:txBody>
          <a:bodyPr/>
          <a:lstStyle/>
          <a:p>
            <a:r>
              <a:rPr lang="en-US" altLang="en-US"/>
              <a:t>Universal quantifiers are often used with “implies” to form “rules”:</a:t>
            </a:r>
          </a:p>
          <a:p>
            <a:pPr lvl="1">
              <a:buFontTx/>
              <a:buNone/>
            </a:pPr>
            <a:r>
              <a:rPr lang="en-US" altLang="en-US">
                <a:solidFill>
                  <a:srgbClr val="FFC000"/>
                </a:solidFill>
              </a:rPr>
              <a:t>(</a:t>
            </a:r>
            <a:r>
              <a:rPr lang="en-US" altLang="en-US">
                <a:solidFill>
                  <a:srgbClr val="FFC000"/>
                </a:solidFill>
                <a:sym typeface="Symbol" panose="05050102010706020507" pitchFamily="18" charset="2"/>
              </a:rPr>
              <a:t></a:t>
            </a:r>
            <a:r>
              <a:rPr lang="en-US" altLang="en-US">
                <a:solidFill>
                  <a:srgbClr val="FFC000"/>
                </a:solidFill>
              </a:rPr>
              <a:t>x) student(x) </a:t>
            </a:r>
            <a:r>
              <a:rPr lang="en-US" altLang="en-US">
                <a:solidFill>
                  <a:srgbClr val="FFC000"/>
                </a:solidFill>
                <a:sym typeface="Symbol" panose="05050102010706020507" pitchFamily="18" charset="2"/>
              </a:rPr>
              <a:t></a:t>
            </a:r>
            <a:r>
              <a:rPr lang="en-US" altLang="en-US">
                <a:solidFill>
                  <a:srgbClr val="FFC000"/>
                </a:solidFill>
              </a:rPr>
              <a:t> smart(x)</a:t>
            </a:r>
            <a:r>
              <a:rPr lang="en-US" altLang="en-US"/>
              <a:t> means “All students are smart”</a:t>
            </a:r>
          </a:p>
          <a:p>
            <a:r>
              <a:rPr lang="en-US" altLang="en-US"/>
              <a:t>Universal quantification is </a:t>
            </a:r>
            <a:r>
              <a:rPr lang="en-US" altLang="en-US" i="1"/>
              <a:t>rarely </a:t>
            </a:r>
            <a:r>
              <a:rPr lang="en-US" altLang="en-US"/>
              <a:t>used to make blanket statements about every individual in the world: </a:t>
            </a:r>
          </a:p>
          <a:p>
            <a:pPr lvl="1">
              <a:buFontTx/>
              <a:buNone/>
            </a:pPr>
            <a:r>
              <a:rPr lang="en-US" altLang="en-US">
                <a:solidFill>
                  <a:srgbClr val="FFC000"/>
                </a:solidFill>
              </a:rPr>
              <a:t>(</a:t>
            </a:r>
            <a:r>
              <a:rPr lang="en-US" altLang="en-US">
                <a:solidFill>
                  <a:srgbClr val="FFC000"/>
                </a:solidFill>
                <a:sym typeface="Symbol" panose="05050102010706020507" pitchFamily="18" charset="2"/>
              </a:rPr>
              <a:t></a:t>
            </a:r>
            <a:r>
              <a:rPr lang="en-US" altLang="en-US">
                <a:solidFill>
                  <a:srgbClr val="FFC000"/>
                </a:solidFill>
              </a:rPr>
              <a:t>x)student(x)</a:t>
            </a:r>
            <a:r>
              <a:rPr lang="en-US" altLang="en-US">
                <a:solidFill>
                  <a:srgbClr val="FFC000"/>
                </a:solidFill>
                <a:sym typeface="Symbol" panose="05050102010706020507" pitchFamily="18" charset="2"/>
              </a:rPr>
              <a:t></a:t>
            </a:r>
            <a:r>
              <a:rPr lang="en-US" altLang="en-US">
                <a:solidFill>
                  <a:srgbClr val="FFC000"/>
                </a:solidFill>
              </a:rPr>
              <a:t>smart(x) </a:t>
            </a:r>
            <a:r>
              <a:rPr lang="en-US" altLang="en-US"/>
              <a:t>means “Everyone in the world is a student and is smart”</a:t>
            </a:r>
          </a:p>
          <a:p>
            <a:r>
              <a:rPr lang="en-US" altLang="en-US"/>
              <a:t>Existential quantifiers are usually used with “and” to specify a list of properties about an individual:</a:t>
            </a:r>
          </a:p>
          <a:p>
            <a:pPr lvl="1">
              <a:buFontTx/>
              <a:buNone/>
            </a:pPr>
            <a:r>
              <a:rPr lang="en-US" altLang="en-US">
                <a:solidFill>
                  <a:srgbClr val="FFC000"/>
                </a:solidFill>
              </a:rPr>
              <a:t>(</a:t>
            </a:r>
            <a:r>
              <a:rPr lang="en-US" altLang="en-US">
                <a:solidFill>
                  <a:srgbClr val="FFC000"/>
                </a:solidFill>
                <a:sym typeface="Symbol" panose="05050102010706020507" pitchFamily="18" charset="2"/>
              </a:rPr>
              <a:t></a:t>
            </a:r>
            <a:r>
              <a:rPr lang="en-US" altLang="en-US">
                <a:solidFill>
                  <a:srgbClr val="FFC000"/>
                </a:solidFill>
              </a:rPr>
              <a:t>x) student(x) </a:t>
            </a:r>
            <a:r>
              <a:rPr lang="en-US" altLang="en-US">
                <a:solidFill>
                  <a:srgbClr val="FFC000"/>
                </a:solidFill>
                <a:sym typeface="Symbol" panose="05050102010706020507" pitchFamily="18" charset="2"/>
              </a:rPr>
              <a:t></a:t>
            </a:r>
            <a:r>
              <a:rPr lang="en-US" altLang="en-US">
                <a:solidFill>
                  <a:srgbClr val="FFC000"/>
                </a:solidFill>
              </a:rPr>
              <a:t> smart(x)</a:t>
            </a:r>
            <a:r>
              <a:rPr lang="en-US" altLang="en-US"/>
              <a:t> means “There is a student who is smart”</a:t>
            </a:r>
          </a:p>
          <a:p>
            <a:r>
              <a:rPr lang="en-US" altLang="en-US"/>
              <a:t>A common mistake is to represent this English sentence as the FOL sentence:</a:t>
            </a:r>
          </a:p>
          <a:p>
            <a:pPr lvl="1">
              <a:buFontTx/>
              <a:buNone/>
            </a:pPr>
            <a:r>
              <a:rPr lang="en-US" altLang="en-US">
                <a:solidFill>
                  <a:srgbClr val="FFC000"/>
                </a:solidFill>
              </a:rPr>
              <a:t>(</a:t>
            </a:r>
            <a:r>
              <a:rPr lang="en-US" altLang="en-US">
                <a:solidFill>
                  <a:srgbClr val="FFC000"/>
                </a:solidFill>
                <a:sym typeface="Symbol" panose="05050102010706020507" pitchFamily="18" charset="2"/>
              </a:rPr>
              <a:t></a:t>
            </a:r>
            <a:r>
              <a:rPr lang="en-US" altLang="en-US">
                <a:solidFill>
                  <a:srgbClr val="FFC000"/>
                </a:solidFill>
              </a:rPr>
              <a:t>x) student(x) </a:t>
            </a:r>
            <a:r>
              <a:rPr lang="en-US" altLang="en-US">
                <a:solidFill>
                  <a:srgbClr val="FFC000"/>
                </a:solidFill>
                <a:sym typeface="Symbol" panose="05050102010706020507" pitchFamily="18" charset="2"/>
              </a:rPr>
              <a:t></a:t>
            </a:r>
            <a:r>
              <a:rPr lang="en-US" altLang="en-US">
                <a:solidFill>
                  <a:srgbClr val="FFC000"/>
                </a:solidFill>
              </a:rPr>
              <a:t> smart(x) </a:t>
            </a:r>
          </a:p>
          <a:p>
            <a:pPr lvl="1"/>
            <a:r>
              <a:rPr lang="en-US" altLang="en-US"/>
              <a:t>But what happens when there is a person who is </a:t>
            </a:r>
            <a:r>
              <a:rPr lang="en-US" altLang="en-US" i="1"/>
              <a:t>not</a:t>
            </a:r>
            <a:r>
              <a:rPr lang="en-US" altLang="en-US"/>
              <a:t> a student?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AF5EFF45-7DD5-4AA3-8345-5BC3B32B35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533400"/>
            <a:ext cx="7772400" cy="457200"/>
          </a:xfrm>
        </p:spPr>
        <p:txBody>
          <a:bodyPr/>
          <a:lstStyle/>
          <a:p>
            <a:r>
              <a:rPr lang="en-US" altLang="en-US"/>
              <a:t>Quantifier Scope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3DCDE187-580A-422B-905F-EA30A3DAFB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524000"/>
            <a:ext cx="8610600" cy="3657600"/>
          </a:xfrm>
        </p:spPr>
        <p:txBody>
          <a:bodyPr/>
          <a:lstStyle/>
          <a:p>
            <a:r>
              <a:rPr lang="en-US" altLang="en-US" sz="2000"/>
              <a:t>Switching the order of universal quantifiers </a:t>
            </a:r>
            <a:r>
              <a:rPr lang="en-US" altLang="en-US" sz="2000" i="1"/>
              <a:t>does not</a:t>
            </a:r>
            <a:r>
              <a:rPr lang="en-US" altLang="en-US" sz="2000"/>
              <a:t> change the meaning: </a:t>
            </a:r>
          </a:p>
          <a:p>
            <a:pPr lvl="1"/>
            <a:r>
              <a:rPr lang="en-US" altLang="en-US">
                <a:solidFill>
                  <a:srgbClr val="FF0000"/>
                </a:solidFill>
              </a:rPr>
              <a:t>(</a:t>
            </a:r>
            <a:r>
              <a:rPr lang="en-US" altLang="en-US">
                <a:solidFill>
                  <a:srgbClr val="FF0000"/>
                </a:solidFill>
                <a:sym typeface="Symbol" panose="05050102010706020507" pitchFamily="18" charset="2"/>
              </a:rPr>
              <a:t></a:t>
            </a:r>
            <a:r>
              <a:rPr lang="en-US" altLang="en-US">
                <a:solidFill>
                  <a:srgbClr val="FF0000"/>
                </a:solidFill>
              </a:rPr>
              <a:t>x)(</a:t>
            </a:r>
            <a:r>
              <a:rPr lang="en-US" altLang="en-US">
                <a:solidFill>
                  <a:srgbClr val="FF0000"/>
                </a:solidFill>
                <a:sym typeface="Symbol" panose="05050102010706020507" pitchFamily="18" charset="2"/>
              </a:rPr>
              <a:t></a:t>
            </a:r>
            <a:r>
              <a:rPr lang="en-US" altLang="en-US">
                <a:solidFill>
                  <a:srgbClr val="FF0000"/>
                </a:solidFill>
              </a:rPr>
              <a:t>y)P(x,y) </a:t>
            </a:r>
            <a:r>
              <a:rPr lang="en-US" altLang="en-US">
                <a:solidFill>
                  <a:srgbClr val="FF0000"/>
                </a:solidFill>
                <a:cs typeface="Times New Roman" panose="02020603050405020304" pitchFamily="18" charset="0"/>
              </a:rPr>
              <a:t>↔</a:t>
            </a:r>
            <a:r>
              <a:rPr lang="en-US" altLang="en-US">
                <a:solidFill>
                  <a:srgbClr val="FF0000"/>
                </a:solidFill>
              </a:rPr>
              <a:t> (</a:t>
            </a:r>
            <a:r>
              <a:rPr lang="en-US" altLang="en-US">
                <a:solidFill>
                  <a:srgbClr val="FF0000"/>
                </a:solidFill>
                <a:sym typeface="Symbol" panose="05050102010706020507" pitchFamily="18" charset="2"/>
              </a:rPr>
              <a:t></a:t>
            </a:r>
            <a:r>
              <a:rPr lang="en-US" altLang="en-US">
                <a:solidFill>
                  <a:srgbClr val="FF0000"/>
                </a:solidFill>
              </a:rPr>
              <a:t>y)(</a:t>
            </a:r>
            <a:r>
              <a:rPr lang="en-US" altLang="en-US">
                <a:solidFill>
                  <a:srgbClr val="FF0000"/>
                </a:solidFill>
                <a:sym typeface="Symbol" panose="05050102010706020507" pitchFamily="18" charset="2"/>
              </a:rPr>
              <a:t></a:t>
            </a:r>
            <a:r>
              <a:rPr lang="en-US" altLang="en-US">
                <a:solidFill>
                  <a:srgbClr val="FF0000"/>
                </a:solidFill>
              </a:rPr>
              <a:t>x) P(x,y)</a:t>
            </a:r>
          </a:p>
          <a:p>
            <a:r>
              <a:rPr lang="en-US" altLang="en-US" sz="2000"/>
              <a:t>Similarly, you can switch the order of existential quantifiers:</a:t>
            </a:r>
          </a:p>
          <a:p>
            <a:pPr lvl="1"/>
            <a:r>
              <a:rPr lang="en-US" altLang="en-US">
                <a:solidFill>
                  <a:srgbClr val="FF0000"/>
                </a:solidFill>
              </a:rPr>
              <a:t>(</a:t>
            </a:r>
            <a:r>
              <a:rPr lang="en-US" altLang="en-US">
                <a:solidFill>
                  <a:srgbClr val="FF0000"/>
                </a:solidFill>
                <a:sym typeface="Symbol" panose="05050102010706020507" pitchFamily="18" charset="2"/>
              </a:rPr>
              <a:t></a:t>
            </a:r>
            <a:r>
              <a:rPr lang="en-US" altLang="en-US">
                <a:solidFill>
                  <a:srgbClr val="FF0000"/>
                </a:solidFill>
              </a:rPr>
              <a:t>x)(</a:t>
            </a:r>
            <a:r>
              <a:rPr lang="en-US" altLang="en-US">
                <a:solidFill>
                  <a:srgbClr val="FF0000"/>
                </a:solidFill>
                <a:sym typeface="Symbol" panose="05050102010706020507" pitchFamily="18" charset="2"/>
              </a:rPr>
              <a:t></a:t>
            </a:r>
            <a:r>
              <a:rPr lang="en-US" altLang="en-US">
                <a:solidFill>
                  <a:srgbClr val="FF0000"/>
                </a:solidFill>
              </a:rPr>
              <a:t>y)P(x,y) </a:t>
            </a:r>
            <a:r>
              <a:rPr lang="en-US" altLang="en-US">
                <a:solidFill>
                  <a:srgbClr val="FF0000"/>
                </a:solidFill>
                <a:cs typeface="Times New Roman" panose="02020603050405020304" pitchFamily="18" charset="0"/>
              </a:rPr>
              <a:t>↔</a:t>
            </a:r>
            <a:r>
              <a:rPr lang="en-US" altLang="en-US">
                <a:solidFill>
                  <a:srgbClr val="FF0000"/>
                </a:solidFill>
              </a:rPr>
              <a:t> (</a:t>
            </a:r>
            <a:r>
              <a:rPr lang="en-US" altLang="en-US">
                <a:solidFill>
                  <a:srgbClr val="FF0000"/>
                </a:solidFill>
                <a:sym typeface="Symbol" panose="05050102010706020507" pitchFamily="18" charset="2"/>
              </a:rPr>
              <a:t></a:t>
            </a:r>
            <a:r>
              <a:rPr lang="en-US" altLang="en-US">
                <a:solidFill>
                  <a:srgbClr val="FF0000"/>
                </a:solidFill>
              </a:rPr>
              <a:t>y)(</a:t>
            </a:r>
            <a:r>
              <a:rPr lang="en-US" altLang="en-US">
                <a:solidFill>
                  <a:srgbClr val="FF0000"/>
                </a:solidFill>
                <a:sym typeface="Symbol" panose="05050102010706020507" pitchFamily="18" charset="2"/>
              </a:rPr>
              <a:t></a:t>
            </a:r>
            <a:r>
              <a:rPr lang="en-US" altLang="en-US">
                <a:solidFill>
                  <a:srgbClr val="FF0000"/>
                </a:solidFill>
              </a:rPr>
              <a:t>x) P(x,y) </a:t>
            </a:r>
          </a:p>
          <a:p>
            <a:r>
              <a:rPr lang="en-US" altLang="en-US" sz="2000"/>
              <a:t>Switching the order of universals and existentials </a:t>
            </a:r>
            <a:r>
              <a:rPr lang="en-US" altLang="en-US" sz="2000" i="1"/>
              <a:t>does</a:t>
            </a:r>
            <a:r>
              <a:rPr lang="en-US" altLang="en-US" sz="2000"/>
              <a:t> change meaning: </a:t>
            </a:r>
          </a:p>
          <a:p>
            <a:pPr lvl="1"/>
            <a:r>
              <a:rPr lang="en-US" altLang="en-US"/>
              <a:t>Everyone likes someone: </a:t>
            </a:r>
            <a:r>
              <a:rPr lang="en-US" altLang="en-US">
                <a:solidFill>
                  <a:srgbClr val="FF0000"/>
                </a:solidFill>
              </a:rPr>
              <a:t>(</a:t>
            </a:r>
            <a:r>
              <a:rPr lang="en-US" altLang="en-US">
                <a:solidFill>
                  <a:srgbClr val="FF0000"/>
                </a:solidFill>
                <a:sym typeface="Symbol" panose="05050102010706020507" pitchFamily="18" charset="2"/>
              </a:rPr>
              <a:t></a:t>
            </a:r>
            <a:r>
              <a:rPr lang="en-US" altLang="en-US">
                <a:solidFill>
                  <a:srgbClr val="FF0000"/>
                </a:solidFill>
              </a:rPr>
              <a:t>x)(</a:t>
            </a:r>
            <a:r>
              <a:rPr lang="en-US" altLang="en-US">
                <a:solidFill>
                  <a:srgbClr val="FF0000"/>
                </a:solidFill>
                <a:sym typeface="Symbol" panose="05050102010706020507" pitchFamily="18" charset="2"/>
              </a:rPr>
              <a:t></a:t>
            </a:r>
            <a:r>
              <a:rPr lang="en-US" altLang="en-US">
                <a:solidFill>
                  <a:srgbClr val="FF0000"/>
                </a:solidFill>
              </a:rPr>
              <a:t>y) likes(x,y) </a:t>
            </a:r>
          </a:p>
          <a:p>
            <a:pPr lvl="1"/>
            <a:r>
              <a:rPr lang="en-US" altLang="en-US"/>
              <a:t>Someone is liked by everyone: </a:t>
            </a:r>
            <a:r>
              <a:rPr lang="en-US" altLang="en-US">
                <a:solidFill>
                  <a:srgbClr val="FF0000"/>
                </a:solidFill>
              </a:rPr>
              <a:t>(</a:t>
            </a:r>
            <a:r>
              <a:rPr lang="en-US" altLang="en-US">
                <a:solidFill>
                  <a:srgbClr val="FF0000"/>
                </a:solidFill>
                <a:sym typeface="Symbol" panose="05050102010706020507" pitchFamily="18" charset="2"/>
              </a:rPr>
              <a:t></a:t>
            </a:r>
            <a:r>
              <a:rPr lang="en-US" altLang="en-US">
                <a:solidFill>
                  <a:srgbClr val="FF0000"/>
                </a:solidFill>
              </a:rPr>
              <a:t>y)(</a:t>
            </a:r>
            <a:r>
              <a:rPr lang="en-US" altLang="en-US">
                <a:solidFill>
                  <a:srgbClr val="FF0000"/>
                </a:solidFill>
                <a:sym typeface="Symbol" panose="05050102010706020507" pitchFamily="18" charset="2"/>
              </a:rPr>
              <a:t></a:t>
            </a:r>
            <a:r>
              <a:rPr lang="en-US" altLang="en-US">
                <a:solidFill>
                  <a:srgbClr val="FF0000"/>
                </a:solidFill>
              </a:rPr>
              <a:t>x) likes(x,y)</a:t>
            </a:r>
          </a:p>
          <a:p>
            <a:pPr lvl="1"/>
            <a:r>
              <a:rPr lang="en-US" altLang="en-US"/>
              <a:t>There is a person who loves everyone in the world: </a:t>
            </a:r>
            <a:r>
              <a:rPr lang="en-US" altLang="en-US">
                <a:solidFill>
                  <a:srgbClr val="FF0000"/>
                </a:solidFill>
                <a:sym typeface="Symbol" panose="05050102010706020507" pitchFamily="18" charset="2"/>
              </a:rPr>
              <a:t></a:t>
            </a:r>
            <a:r>
              <a:rPr lang="en-US" altLang="en-US">
                <a:solidFill>
                  <a:srgbClr val="FF0000"/>
                </a:solidFill>
              </a:rPr>
              <a:t>x </a:t>
            </a:r>
            <a:r>
              <a:rPr lang="en-US" altLang="en-US">
                <a:solidFill>
                  <a:srgbClr val="FF0000"/>
                </a:solidFill>
                <a:sym typeface="Symbol" panose="05050102010706020507" pitchFamily="18" charset="2"/>
              </a:rPr>
              <a:t>y</a:t>
            </a:r>
            <a:r>
              <a:rPr lang="en-US" altLang="en-US">
                <a:solidFill>
                  <a:srgbClr val="FF0000"/>
                </a:solidFill>
              </a:rPr>
              <a:t> Loves(x,y)</a:t>
            </a:r>
          </a:p>
          <a:p>
            <a:pPr lvl="1"/>
            <a:r>
              <a:rPr lang="en-US" altLang="en-US"/>
              <a:t>Everyone in the world is loved by at least one person: </a:t>
            </a:r>
            <a:r>
              <a:rPr lang="en-US" altLang="en-US">
                <a:solidFill>
                  <a:srgbClr val="FF0000"/>
                </a:solidFill>
                <a:sym typeface="Symbol" panose="05050102010706020507" pitchFamily="18" charset="2"/>
              </a:rPr>
              <a:t>y</a:t>
            </a:r>
            <a:r>
              <a:rPr lang="en-US" altLang="en-US">
                <a:solidFill>
                  <a:srgbClr val="FF0000"/>
                </a:solidFill>
              </a:rPr>
              <a:t> </a:t>
            </a:r>
            <a:r>
              <a:rPr lang="en-US" altLang="en-US">
                <a:solidFill>
                  <a:srgbClr val="FF0000"/>
                </a:solidFill>
                <a:sym typeface="Symbol" panose="05050102010706020507" pitchFamily="18" charset="2"/>
              </a:rPr>
              <a:t></a:t>
            </a:r>
            <a:r>
              <a:rPr lang="en-US" altLang="en-US">
                <a:solidFill>
                  <a:srgbClr val="FF0000"/>
                </a:solidFill>
              </a:rPr>
              <a:t>x Loves(x,y)</a:t>
            </a:r>
          </a:p>
          <a:p>
            <a:endParaRPr lang="en-US" altLang="en-US" sz="2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0775536E-7949-4D3F-B160-08E9A86862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533400"/>
          </a:xfrm>
        </p:spPr>
        <p:txBody>
          <a:bodyPr/>
          <a:lstStyle/>
          <a:p>
            <a:r>
              <a:rPr lang="en-US" altLang="en-US"/>
              <a:t>Universal quantification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E89AF657-9A80-479C-8C1B-C2FFEE70B9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7772400" cy="49530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>
                <a:sym typeface="Symbol" panose="05050102010706020507" pitchFamily="18" charset="2"/>
              </a:rPr>
              <a:t></a:t>
            </a:r>
            <a:r>
              <a:rPr lang="en-US" altLang="en-US"/>
              <a:t>&lt;</a:t>
            </a:r>
            <a:r>
              <a:rPr lang="en-US" altLang="en-US" i="1"/>
              <a:t>variables</a:t>
            </a:r>
            <a:r>
              <a:rPr lang="en-US" altLang="en-US"/>
              <a:t>&gt; &lt;</a:t>
            </a:r>
            <a:r>
              <a:rPr lang="en-US" altLang="en-US" i="1"/>
              <a:t>sentence</a:t>
            </a:r>
            <a:r>
              <a:rPr lang="en-US" altLang="en-US"/>
              <a:t>&gt;</a:t>
            </a:r>
          </a:p>
          <a:p>
            <a:pPr lvl="4">
              <a:lnSpc>
                <a:spcPct val="80000"/>
              </a:lnSpc>
            </a:pPr>
            <a:endParaRPr lang="en-US" altLang="en-US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/>
              <a:t>Everyone at VIT-AP is smart: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>
                <a:solidFill>
                  <a:srgbClr val="FFC000"/>
                </a:solidFill>
                <a:sym typeface="Symbol" panose="05050102010706020507" pitchFamily="18" charset="2"/>
              </a:rPr>
              <a:t></a:t>
            </a:r>
            <a:r>
              <a:rPr lang="en-US" altLang="en-US">
                <a:solidFill>
                  <a:srgbClr val="FFC000"/>
                </a:solidFill>
              </a:rPr>
              <a:t>x At(x,VIT-AP) </a:t>
            </a:r>
            <a:r>
              <a:rPr lang="en-US" altLang="en-US">
                <a:solidFill>
                  <a:srgbClr val="FFC000"/>
                </a:solidFill>
                <a:sym typeface="Symbol" panose="05050102010706020507" pitchFamily="18" charset="2"/>
              </a:rPr>
              <a:t> </a:t>
            </a:r>
            <a:r>
              <a:rPr lang="en-US" altLang="en-US">
                <a:solidFill>
                  <a:srgbClr val="FFC000"/>
                </a:solidFill>
              </a:rPr>
              <a:t>Smart(x)</a:t>
            </a:r>
          </a:p>
          <a:p>
            <a:pPr lvl="4">
              <a:lnSpc>
                <a:spcPct val="80000"/>
              </a:lnSpc>
            </a:pPr>
            <a:endParaRPr lang="en-US" altLang="en-US"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</a:pPr>
            <a:r>
              <a:rPr lang="en-US" altLang="en-US">
                <a:sym typeface="Symbol" panose="05050102010706020507" pitchFamily="18" charset="2"/>
              </a:rPr>
              <a:t></a:t>
            </a:r>
            <a:r>
              <a:rPr lang="en-US" altLang="en-US"/>
              <a:t>x </a:t>
            </a:r>
            <a:r>
              <a:rPr lang="en-US" altLang="en-US" i="1"/>
              <a:t>P</a:t>
            </a:r>
            <a:r>
              <a:rPr lang="en-US" altLang="en-US"/>
              <a:t> is true in a model </a:t>
            </a:r>
            <a:r>
              <a:rPr lang="en-US" altLang="en-US" i="1"/>
              <a:t>m</a:t>
            </a:r>
            <a:r>
              <a:rPr lang="en-US" altLang="en-US"/>
              <a:t> iff </a:t>
            </a:r>
            <a:r>
              <a:rPr lang="en-US" altLang="en-US" i="1"/>
              <a:t>P</a:t>
            </a:r>
            <a:r>
              <a:rPr lang="en-US" altLang="en-US"/>
              <a:t> is true with </a:t>
            </a:r>
            <a:r>
              <a:rPr lang="en-US" altLang="en-US" i="1"/>
              <a:t>x</a:t>
            </a:r>
            <a:r>
              <a:rPr lang="en-US" altLang="en-US"/>
              <a:t> being each possible object in the model</a:t>
            </a:r>
          </a:p>
          <a:p>
            <a:pPr lvl="4">
              <a:lnSpc>
                <a:spcPct val="80000"/>
              </a:lnSpc>
            </a:pPr>
            <a:endParaRPr lang="en-US" altLang="en-US"/>
          </a:p>
          <a:p>
            <a:pPr>
              <a:lnSpc>
                <a:spcPct val="80000"/>
              </a:lnSpc>
            </a:pPr>
            <a:r>
              <a:rPr lang="en-US" altLang="en-US"/>
              <a:t>Roughly speaking, equivalent to the </a:t>
            </a:r>
            <a:r>
              <a:rPr lang="en-US" altLang="en-US">
                <a:solidFill>
                  <a:schemeClr val="accent2"/>
                </a:solidFill>
              </a:rPr>
              <a:t>conjunction</a:t>
            </a:r>
            <a:r>
              <a:rPr lang="en-US" altLang="en-US"/>
              <a:t> of </a:t>
            </a:r>
            <a:r>
              <a:rPr lang="en-US" altLang="en-US">
                <a:solidFill>
                  <a:schemeClr val="accent2"/>
                </a:solidFill>
              </a:rPr>
              <a:t>instantiations</a:t>
            </a:r>
            <a:r>
              <a:rPr lang="en-US" altLang="en-US"/>
              <a:t> of </a:t>
            </a:r>
            <a:r>
              <a:rPr lang="en-US" altLang="en-US" i="1"/>
              <a:t>P</a:t>
            </a:r>
            <a:r>
              <a:rPr lang="en-US" altLang="en-US"/>
              <a:t>
</a:t>
            </a:r>
          </a:p>
          <a:p>
            <a:pPr lvl="2">
              <a:lnSpc>
                <a:spcPct val="80000"/>
              </a:lnSpc>
              <a:buFontTx/>
              <a:buNone/>
            </a:pPr>
            <a:r>
              <a:rPr lang="en-US" altLang="en-US"/>
              <a:t>		At(KingJohn, VIT-AP) </a:t>
            </a:r>
            <a:r>
              <a:rPr lang="en-US" altLang="en-US">
                <a:sym typeface="Symbol" panose="05050102010706020507" pitchFamily="18" charset="2"/>
              </a:rPr>
              <a:t> </a:t>
            </a:r>
            <a:r>
              <a:rPr lang="en-US" altLang="en-US"/>
              <a:t>Smart(KingJohn) </a:t>
            </a:r>
          </a:p>
          <a:p>
            <a:pPr lvl="2">
              <a:lnSpc>
                <a:spcPct val="80000"/>
              </a:lnSpc>
              <a:buFontTx/>
              <a:buNone/>
            </a:pPr>
            <a:r>
              <a:rPr lang="en-US" altLang="en-US">
                <a:sym typeface="Symbol" panose="05050102010706020507" pitchFamily="18" charset="2"/>
              </a:rPr>
              <a:t>	</a:t>
            </a:r>
            <a:r>
              <a:rPr lang="en-US" altLang="en-US"/>
              <a:t>	At(Richard, VIT-AP) </a:t>
            </a:r>
            <a:r>
              <a:rPr lang="en-US" altLang="en-US">
                <a:sym typeface="Symbol" panose="05050102010706020507" pitchFamily="18" charset="2"/>
              </a:rPr>
              <a:t></a:t>
            </a:r>
            <a:r>
              <a:rPr lang="en-US" altLang="en-US"/>
              <a:t>  Smart(Richard) </a:t>
            </a:r>
          </a:p>
          <a:p>
            <a:pPr lvl="2">
              <a:lnSpc>
                <a:spcPct val="80000"/>
              </a:lnSpc>
              <a:buFontTx/>
              <a:buNone/>
            </a:pPr>
            <a:r>
              <a:rPr lang="en-US" altLang="en-US">
                <a:sym typeface="Symbol" panose="05050102010706020507" pitchFamily="18" charset="2"/>
              </a:rPr>
              <a:t>		</a:t>
            </a:r>
            <a:r>
              <a:rPr lang="en-US" altLang="en-US"/>
              <a:t>At(VIT-AP, VIT-AP) </a:t>
            </a:r>
            <a:r>
              <a:rPr lang="en-US" altLang="en-US">
                <a:sym typeface="Symbol" panose="05050102010706020507" pitchFamily="18" charset="2"/>
              </a:rPr>
              <a:t></a:t>
            </a:r>
            <a:r>
              <a:rPr lang="en-US" altLang="en-US"/>
              <a:t> Smart(VIT-AP) </a:t>
            </a:r>
          </a:p>
          <a:p>
            <a:pPr lvl="2">
              <a:lnSpc>
                <a:spcPct val="80000"/>
              </a:lnSpc>
              <a:buFontTx/>
              <a:buNone/>
            </a:pPr>
            <a:r>
              <a:rPr lang="en-US" altLang="en-US">
                <a:sym typeface="Symbol" panose="05050102010706020507" pitchFamily="18" charset="2"/>
              </a:rPr>
              <a:t>	</a:t>
            </a:r>
            <a:r>
              <a:rPr lang="en-US" altLang="en-US"/>
              <a:t> ...
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834CD40C-00BD-478F-9429-D860453EC5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common mistake to avoid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DFD4BF68-C4A9-4AD0-89F3-E6A8A4290A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/>
              <a:t>Typically, </a:t>
            </a:r>
            <a:r>
              <a:rPr lang="en-US" altLang="en-US" sz="2800">
                <a:sym typeface="Symbol" panose="05050102010706020507" pitchFamily="18" charset="2"/>
              </a:rPr>
              <a:t></a:t>
            </a:r>
            <a:r>
              <a:rPr lang="en-US" altLang="en-US" sz="2800"/>
              <a:t> is the main connective with </a:t>
            </a:r>
            <a:r>
              <a:rPr lang="en-US" altLang="en-US" sz="2800">
                <a:sym typeface="Symbol" panose="05050102010706020507" pitchFamily="18" charset="2"/>
              </a:rPr>
              <a:t></a:t>
            </a:r>
            <a:endParaRPr lang="en-US" altLang="en-US" sz="2800"/>
          </a:p>
          <a:p>
            <a:r>
              <a:rPr lang="en-US" altLang="en-US" sz="2800"/>
              <a:t>Common mistake: using </a:t>
            </a:r>
            <a:r>
              <a:rPr lang="en-US" altLang="en-US" sz="2800">
                <a:sym typeface="Symbol" panose="05050102010706020507" pitchFamily="18" charset="2"/>
              </a:rPr>
              <a:t></a:t>
            </a:r>
            <a:r>
              <a:rPr lang="en-US" altLang="en-US" sz="2800"/>
              <a:t> as the main connective with </a:t>
            </a:r>
            <a:r>
              <a:rPr lang="en-US" altLang="en-US" sz="2800">
                <a:sym typeface="Symbol" panose="05050102010706020507" pitchFamily="18" charset="2"/>
              </a:rPr>
              <a:t></a:t>
            </a:r>
            <a:r>
              <a:rPr lang="en-US" altLang="en-US" sz="2800"/>
              <a:t>:</a:t>
            </a:r>
          </a:p>
          <a:p>
            <a:pPr lvl="1">
              <a:buFontTx/>
              <a:buNone/>
            </a:pPr>
            <a:r>
              <a:rPr lang="en-US" altLang="en-US" sz="2400">
                <a:sym typeface="Symbol" panose="05050102010706020507" pitchFamily="18" charset="2"/>
              </a:rPr>
              <a:t></a:t>
            </a:r>
            <a:r>
              <a:rPr lang="en-US" altLang="en-US" sz="2400"/>
              <a:t>x At(x,VIT-AP) </a:t>
            </a:r>
            <a:r>
              <a:rPr lang="en-US" altLang="en-US" sz="2400">
                <a:sym typeface="Symbol" panose="05050102010706020507" pitchFamily="18" charset="2"/>
              </a:rPr>
              <a:t> </a:t>
            </a:r>
            <a:r>
              <a:rPr lang="en-US" altLang="en-US" sz="2400"/>
              <a:t>Smart(x)</a:t>
            </a:r>
          </a:p>
          <a:p>
            <a:pPr lvl="1">
              <a:buFontTx/>
              <a:buNone/>
            </a:pPr>
            <a:r>
              <a:rPr lang="en-US" altLang="en-US" sz="2400"/>
              <a:t>means “Everyone is at VIT-AP and everyone is smart”
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AD2B3A39-B881-45ED-B4B0-6EDC9429E9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533400"/>
          </a:xfrm>
        </p:spPr>
        <p:txBody>
          <a:bodyPr/>
          <a:lstStyle/>
          <a:p>
            <a:r>
              <a:rPr lang="en-US" altLang="en-US"/>
              <a:t>Existential quantification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82D7379B-22C2-4581-B736-6E89F7F820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5029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>
                <a:sym typeface="Symbol" panose="05050102010706020507" pitchFamily="18" charset="2"/>
              </a:rPr>
              <a:t></a:t>
            </a:r>
            <a:r>
              <a:rPr lang="en-US" altLang="en-US"/>
              <a:t>&lt;</a:t>
            </a:r>
            <a:r>
              <a:rPr lang="en-US" altLang="en-US" i="1"/>
              <a:t>variables</a:t>
            </a:r>
            <a:r>
              <a:rPr lang="en-US" altLang="en-US"/>
              <a:t>&gt; &lt;</a:t>
            </a:r>
            <a:r>
              <a:rPr lang="en-US" altLang="en-US" i="1"/>
              <a:t>sentence</a:t>
            </a:r>
            <a:r>
              <a:rPr lang="en-US" altLang="en-US"/>
              <a:t>&gt;</a:t>
            </a:r>
          </a:p>
          <a:p>
            <a:pPr lvl="4">
              <a:lnSpc>
                <a:spcPct val="80000"/>
              </a:lnSpc>
            </a:pPr>
            <a:endParaRPr lang="en-US" altLang="en-US"/>
          </a:p>
          <a:p>
            <a:pPr>
              <a:lnSpc>
                <a:spcPct val="80000"/>
              </a:lnSpc>
            </a:pPr>
            <a:r>
              <a:rPr lang="en-US" altLang="en-US"/>
              <a:t>Someone at VIT-AP is smart:</a:t>
            </a:r>
          </a:p>
          <a:p>
            <a:pPr>
              <a:lnSpc>
                <a:spcPct val="80000"/>
              </a:lnSpc>
            </a:pPr>
            <a:r>
              <a:rPr lang="en-US" altLang="en-US">
                <a:sym typeface="Symbol" panose="05050102010706020507" pitchFamily="18" charset="2"/>
              </a:rPr>
              <a:t></a:t>
            </a:r>
            <a:r>
              <a:rPr lang="en-US" altLang="en-US" i="1"/>
              <a:t>x</a:t>
            </a:r>
            <a:r>
              <a:rPr lang="en-US" altLang="en-US"/>
              <a:t> At(x, VIT-AP) </a:t>
            </a:r>
            <a:r>
              <a:rPr lang="en-US" altLang="en-US">
                <a:sym typeface="Symbol" panose="05050102010706020507" pitchFamily="18" charset="2"/>
              </a:rPr>
              <a:t></a:t>
            </a:r>
            <a:r>
              <a:rPr lang="en-US" altLang="en-US"/>
              <a:t> Smart(x)</a:t>
            </a:r>
          </a:p>
          <a:p>
            <a:pPr lvl="4">
              <a:lnSpc>
                <a:spcPct val="80000"/>
              </a:lnSpc>
            </a:pPr>
            <a:endParaRPr lang="en-US" altLang="en-US"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</a:pPr>
            <a:r>
              <a:rPr lang="en-US" altLang="en-US">
                <a:sym typeface="Symbol" panose="05050102010706020507" pitchFamily="18" charset="2"/>
              </a:rPr>
              <a:t></a:t>
            </a:r>
            <a:r>
              <a:rPr lang="en-US" altLang="en-US" i="1"/>
              <a:t>x</a:t>
            </a:r>
            <a:r>
              <a:rPr lang="en-US" altLang="en-US"/>
              <a:t> </a:t>
            </a:r>
            <a:r>
              <a:rPr lang="en-US" altLang="en-US" i="1"/>
              <a:t>P</a:t>
            </a:r>
            <a:r>
              <a:rPr lang="en-US" altLang="en-US"/>
              <a:t> is true in a model </a:t>
            </a:r>
            <a:r>
              <a:rPr lang="en-US" altLang="en-US" i="1"/>
              <a:t>m</a:t>
            </a:r>
            <a:r>
              <a:rPr lang="en-US" altLang="en-US"/>
              <a:t> iff </a:t>
            </a:r>
            <a:r>
              <a:rPr lang="en-US" altLang="en-US" i="1"/>
              <a:t>P</a:t>
            </a:r>
            <a:r>
              <a:rPr lang="en-US" altLang="en-US"/>
              <a:t> is true with </a:t>
            </a:r>
            <a:r>
              <a:rPr lang="en-US" altLang="en-US" i="1"/>
              <a:t>x</a:t>
            </a:r>
            <a:r>
              <a:rPr lang="en-US" altLang="en-US"/>
              <a:t> being some possible object in the model</a:t>
            </a:r>
          </a:p>
          <a:p>
            <a:pPr lvl="4">
              <a:lnSpc>
                <a:spcPct val="80000"/>
              </a:lnSpc>
            </a:pPr>
            <a:endParaRPr lang="en-US" altLang="en-US"/>
          </a:p>
          <a:p>
            <a:pPr>
              <a:lnSpc>
                <a:spcPct val="80000"/>
              </a:lnSpc>
            </a:pPr>
            <a:r>
              <a:rPr lang="en-US" altLang="en-US"/>
              <a:t>Roughly speaking, equivalent to the </a:t>
            </a:r>
            <a:r>
              <a:rPr lang="en-US" altLang="en-US">
                <a:solidFill>
                  <a:schemeClr val="accent2"/>
                </a:solidFill>
              </a:rPr>
              <a:t>disjunction</a:t>
            </a:r>
            <a:r>
              <a:rPr lang="en-US" altLang="en-US"/>
              <a:t> of </a:t>
            </a:r>
            <a:r>
              <a:rPr lang="en-US" altLang="en-US">
                <a:solidFill>
                  <a:schemeClr val="accent2"/>
                </a:solidFill>
              </a:rPr>
              <a:t>instantiations</a:t>
            </a:r>
            <a:r>
              <a:rPr lang="en-US" altLang="en-US"/>
              <a:t> of </a:t>
            </a:r>
            <a:r>
              <a:rPr lang="en-US" altLang="en-US" i="1"/>
              <a:t>P</a:t>
            </a:r>
            <a:r>
              <a:rPr lang="en-US" altLang="en-US"/>
              <a:t>
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en-US"/>
              <a:t>	At(KingJohn, VIT-AP) </a:t>
            </a:r>
            <a:r>
              <a:rPr lang="en-US" altLang="en-US">
                <a:sym typeface="Symbol" panose="05050102010706020507" pitchFamily="18" charset="2"/>
              </a:rPr>
              <a:t></a:t>
            </a:r>
            <a:r>
              <a:rPr lang="en-US" altLang="en-US"/>
              <a:t> Smart(KingJohn) 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en-US">
                <a:sym typeface="Symbol" panose="05050102010706020507" pitchFamily="18" charset="2"/>
              </a:rPr>
              <a:t></a:t>
            </a:r>
            <a:r>
              <a:rPr lang="en-US" altLang="en-US"/>
              <a:t>	At(Richard, VIT-AP) </a:t>
            </a:r>
            <a:r>
              <a:rPr lang="en-US" altLang="en-US">
                <a:sym typeface="Symbol" panose="05050102010706020507" pitchFamily="18" charset="2"/>
              </a:rPr>
              <a:t> </a:t>
            </a:r>
            <a:r>
              <a:rPr lang="en-US" altLang="en-US"/>
              <a:t>Smart(Richard) 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en-US">
                <a:sym typeface="Symbol" panose="05050102010706020507" pitchFamily="18" charset="2"/>
              </a:rPr>
              <a:t></a:t>
            </a:r>
            <a:r>
              <a:rPr lang="en-US" altLang="en-US"/>
              <a:t>	At(VIT-AP, VIT-AP) </a:t>
            </a:r>
            <a:r>
              <a:rPr lang="en-US" altLang="en-US">
                <a:sym typeface="Symbol" panose="05050102010706020507" pitchFamily="18" charset="2"/>
              </a:rPr>
              <a:t></a:t>
            </a:r>
            <a:r>
              <a:rPr lang="en-US" altLang="en-US"/>
              <a:t> Smart(VIT-AP) 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en-US">
                <a:sym typeface="Symbol" panose="05050102010706020507" pitchFamily="18" charset="2"/>
              </a:rPr>
              <a:t></a:t>
            </a:r>
            <a:r>
              <a:rPr lang="en-US" altLang="en-US"/>
              <a:t> ...
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6FD4E72C-9507-4664-964A-0F8633DF31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What is knowledge?</a:t>
            </a:r>
          </a:p>
        </p:txBody>
      </p:sp>
      <p:sp>
        <p:nvSpPr>
          <p:cNvPr id="6147" name="Content Placeholder 2">
            <a:extLst>
              <a:ext uri="{FF2B5EF4-FFF2-40B4-BE49-F238E27FC236}">
                <a16:creationId xmlns:a16="http://schemas.microsoft.com/office/drawing/2014/main" id="{19AD2068-32E1-4371-AEBD-7620F43803B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Data: Data is raw facts about the world or events</a:t>
            </a:r>
          </a:p>
          <a:p>
            <a:r>
              <a:rPr lang="en-US" altLang="en-US"/>
              <a:t>Information: Result of processing raw data</a:t>
            </a:r>
          </a:p>
          <a:p>
            <a:r>
              <a:rPr lang="en-US" altLang="en-US"/>
              <a:t>Knowledge: Information gained through experience, reasoning, or acquaintance</a:t>
            </a:r>
          </a:p>
          <a:p>
            <a:r>
              <a:rPr lang="en-US" altLang="en-US"/>
              <a:t>Examples: Driving your car, placement process at VIT-AP, etc.</a:t>
            </a:r>
            <a:endParaRPr lang="en-I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0E28880A-B01A-4CCB-9541-AA543B1D48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533400"/>
          </a:xfrm>
        </p:spPr>
        <p:txBody>
          <a:bodyPr/>
          <a:lstStyle/>
          <a:p>
            <a:r>
              <a:rPr lang="en-US" altLang="en-US"/>
              <a:t>Another common mistake to avoid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A2ED6BCB-38BE-4717-8780-C43724EB62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4114800"/>
          </a:xfrm>
        </p:spPr>
        <p:txBody>
          <a:bodyPr/>
          <a:lstStyle/>
          <a:p>
            <a:r>
              <a:rPr lang="en-US" altLang="en-US" sz="2800"/>
              <a:t>Typically, </a:t>
            </a:r>
            <a:r>
              <a:rPr lang="en-US" altLang="en-US" sz="2800">
                <a:sym typeface="Symbol" panose="05050102010706020507" pitchFamily="18" charset="2"/>
              </a:rPr>
              <a:t> </a:t>
            </a:r>
            <a:r>
              <a:rPr lang="en-US" altLang="en-US" sz="2800"/>
              <a:t>is the main connective with </a:t>
            </a:r>
            <a:r>
              <a:rPr lang="en-US" altLang="en-US" sz="2800">
                <a:sym typeface="Symbol" panose="05050102010706020507" pitchFamily="18" charset="2"/>
              </a:rPr>
              <a:t></a:t>
            </a:r>
            <a:endParaRPr lang="en-US" altLang="en-US" sz="2800"/>
          </a:p>
          <a:p>
            <a:pPr lvl="4"/>
            <a:endParaRPr lang="en-US" altLang="en-US" sz="1800"/>
          </a:p>
          <a:p>
            <a:r>
              <a:rPr lang="en-US" altLang="en-US" sz="2800"/>
              <a:t>Common mistake: using </a:t>
            </a:r>
            <a:r>
              <a:rPr lang="en-US" altLang="en-US" sz="2800">
                <a:sym typeface="Symbol" panose="05050102010706020507" pitchFamily="18" charset="2"/>
              </a:rPr>
              <a:t></a:t>
            </a:r>
            <a:r>
              <a:rPr lang="en-US" altLang="en-US" sz="2800"/>
              <a:t> as the main connective with </a:t>
            </a:r>
            <a:r>
              <a:rPr lang="en-US" altLang="en-US" sz="2800">
                <a:sym typeface="Symbol" panose="05050102010706020507" pitchFamily="18" charset="2"/>
              </a:rPr>
              <a:t></a:t>
            </a:r>
            <a:r>
              <a:rPr lang="en-US" altLang="en-US" sz="2800"/>
              <a:t>:
</a:t>
            </a:r>
          </a:p>
          <a:p>
            <a:pPr algn="ctr">
              <a:buFontTx/>
              <a:buNone/>
            </a:pPr>
            <a:r>
              <a:rPr lang="en-US" altLang="en-US" sz="2800">
                <a:sym typeface="Symbol" panose="05050102010706020507" pitchFamily="18" charset="2"/>
              </a:rPr>
              <a:t></a:t>
            </a:r>
            <a:r>
              <a:rPr lang="en-US" altLang="en-US" sz="2800" i="1"/>
              <a:t>x</a:t>
            </a:r>
            <a:r>
              <a:rPr lang="en-US" altLang="en-US" sz="2800"/>
              <a:t> At(x, VIT-AP) </a:t>
            </a:r>
            <a:r>
              <a:rPr lang="en-US" altLang="en-US" sz="2800">
                <a:sym typeface="Symbol" panose="05050102010706020507" pitchFamily="18" charset="2"/>
              </a:rPr>
              <a:t> </a:t>
            </a:r>
            <a:r>
              <a:rPr lang="en-US" altLang="en-US" sz="2800"/>
              <a:t>Smart(x)
</a:t>
            </a:r>
          </a:p>
          <a:p>
            <a:pPr>
              <a:buFontTx/>
              <a:buNone/>
            </a:pPr>
            <a:r>
              <a:rPr lang="en-US" altLang="en-US" sz="2800"/>
              <a:t>	is true if there is anyone who is not at VIT-AP!
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FBD68F1F-308C-428D-B7A5-FE866A5E3C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Connections between All and Exists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A458E328-C93F-4781-9F0F-C5F4914FE5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95400" y="1905000"/>
            <a:ext cx="6781800" cy="4114800"/>
          </a:xfrm>
        </p:spPr>
        <p:txBody>
          <a:bodyPr/>
          <a:lstStyle/>
          <a:p>
            <a:pPr marL="63500" indent="-63500">
              <a:buFontTx/>
              <a:buNone/>
            </a:pPr>
            <a:r>
              <a:rPr lang="en-US" altLang="en-US" sz="2800"/>
              <a:t>We can relate sentences involving </a:t>
            </a:r>
            <a:r>
              <a:rPr lang="en-US" altLang="en-US" sz="2800">
                <a:sym typeface="Symbol" panose="05050102010706020507" pitchFamily="18" charset="2"/>
              </a:rPr>
              <a:t></a:t>
            </a:r>
            <a:r>
              <a:rPr lang="en-US" altLang="en-US" sz="2800"/>
              <a:t> and </a:t>
            </a:r>
            <a:r>
              <a:rPr lang="en-US" altLang="en-US" sz="2800">
                <a:sym typeface="Symbol" panose="05050102010706020507" pitchFamily="18" charset="2"/>
              </a:rPr>
              <a:t></a:t>
            </a:r>
            <a:r>
              <a:rPr lang="en-US" altLang="en-US" sz="2800"/>
              <a:t> using De Morgan’s laws:</a:t>
            </a:r>
          </a:p>
          <a:p>
            <a:pPr lvl="2">
              <a:buFontTx/>
              <a:buNone/>
            </a:pPr>
            <a:r>
              <a:rPr lang="en-US" altLang="en-US" sz="2800"/>
              <a:t>(</a:t>
            </a:r>
            <a:r>
              <a:rPr lang="en-US" altLang="en-US" sz="2800">
                <a:sym typeface="Symbol" panose="05050102010706020507" pitchFamily="18" charset="2"/>
              </a:rPr>
              <a:t></a:t>
            </a:r>
            <a:r>
              <a:rPr lang="en-US" altLang="en-US" sz="2800"/>
              <a:t>x) </a:t>
            </a:r>
            <a:r>
              <a:rPr lang="en-US" altLang="en-US" sz="2800">
                <a:sym typeface="Symbol" panose="05050102010706020507" pitchFamily="18" charset="2"/>
              </a:rPr>
              <a:t></a:t>
            </a:r>
            <a:r>
              <a:rPr lang="en-US" altLang="en-US" sz="2800"/>
              <a:t>P(x) </a:t>
            </a:r>
            <a:r>
              <a:rPr lang="en-US" altLang="en-US" sz="2800">
                <a:cs typeface="Times New Roman" panose="02020603050405020304" pitchFamily="18" charset="0"/>
              </a:rPr>
              <a:t>↔</a:t>
            </a:r>
            <a:r>
              <a:rPr lang="en-US" altLang="en-US" sz="2800"/>
              <a:t> </a:t>
            </a:r>
            <a:r>
              <a:rPr lang="en-US" altLang="en-US" sz="2800">
                <a:sym typeface="Symbol" panose="05050102010706020507" pitchFamily="18" charset="2"/>
              </a:rPr>
              <a:t></a:t>
            </a:r>
            <a:r>
              <a:rPr lang="en-US" altLang="en-US" sz="2800"/>
              <a:t>(</a:t>
            </a:r>
            <a:r>
              <a:rPr lang="en-US" altLang="en-US" sz="2800">
                <a:sym typeface="Symbol" panose="05050102010706020507" pitchFamily="18" charset="2"/>
              </a:rPr>
              <a:t></a:t>
            </a:r>
            <a:r>
              <a:rPr lang="en-US" altLang="en-US" sz="2800"/>
              <a:t>x) P(x)</a:t>
            </a:r>
          </a:p>
          <a:p>
            <a:pPr lvl="2">
              <a:buFontTx/>
              <a:buNone/>
            </a:pPr>
            <a:r>
              <a:rPr lang="en-US" altLang="en-US" sz="2800">
                <a:sym typeface="Symbol" panose="05050102010706020507" pitchFamily="18" charset="2"/>
              </a:rPr>
              <a:t></a:t>
            </a:r>
            <a:r>
              <a:rPr lang="en-US" altLang="en-US" sz="2800"/>
              <a:t>(</a:t>
            </a:r>
            <a:r>
              <a:rPr lang="en-US" altLang="en-US" sz="2800">
                <a:sym typeface="Symbol" panose="05050102010706020507" pitchFamily="18" charset="2"/>
              </a:rPr>
              <a:t></a:t>
            </a:r>
            <a:r>
              <a:rPr lang="en-US" altLang="en-US" sz="2800"/>
              <a:t>x) P </a:t>
            </a:r>
            <a:r>
              <a:rPr lang="en-US" altLang="en-US" sz="2800">
                <a:cs typeface="Times New Roman" panose="02020603050405020304" pitchFamily="18" charset="0"/>
              </a:rPr>
              <a:t>↔</a:t>
            </a:r>
            <a:r>
              <a:rPr lang="en-US" altLang="en-US" sz="2800"/>
              <a:t> (</a:t>
            </a:r>
            <a:r>
              <a:rPr lang="en-US" altLang="en-US" sz="2800">
                <a:sym typeface="Symbol" panose="05050102010706020507" pitchFamily="18" charset="2"/>
              </a:rPr>
              <a:t></a:t>
            </a:r>
            <a:r>
              <a:rPr lang="en-US" altLang="en-US" sz="2800"/>
              <a:t>x) </a:t>
            </a:r>
            <a:r>
              <a:rPr lang="en-US" altLang="en-US" sz="2800">
                <a:sym typeface="Symbol" panose="05050102010706020507" pitchFamily="18" charset="2"/>
              </a:rPr>
              <a:t></a:t>
            </a:r>
            <a:r>
              <a:rPr lang="en-US" altLang="en-US" sz="2800"/>
              <a:t>P(x)</a:t>
            </a:r>
          </a:p>
          <a:p>
            <a:pPr lvl="2">
              <a:buFontTx/>
              <a:buNone/>
            </a:pPr>
            <a:r>
              <a:rPr lang="en-US" altLang="en-US" sz="2800"/>
              <a:t>(</a:t>
            </a:r>
            <a:r>
              <a:rPr lang="en-US" altLang="en-US" sz="2800">
                <a:sym typeface="Symbol" panose="05050102010706020507" pitchFamily="18" charset="2"/>
              </a:rPr>
              <a:t></a:t>
            </a:r>
            <a:r>
              <a:rPr lang="en-US" altLang="en-US" sz="2800"/>
              <a:t>x) P(x) </a:t>
            </a:r>
            <a:r>
              <a:rPr lang="en-US" altLang="en-US" sz="2800">
                <a:cs typeface="Times New Roman" panose="02020603050405020304" pitchFamily="18" charset="0"/>
              </a:rPr>
              <a:t>↔</a:t>
            </a:r>
            <a:r>
              <a:rPr lang="en-US" altLang="en-US" sz="2800"/>
              <a:t> </a:t>
            </a:r>
            <a:r>
              <a:rPr lang="en-US" altLang="en-US" sz="2800">
                <a:sym typeface="Symbol" panose="05050102010706020507" pitchFamily="18" charset="2"/>
              </a:rPr>
              <a:t></a:t>
            </a:r>
            <a:r>
              <a:rPr lang="en-US" altLang="en-US" sz="2800"/>
              <a:t> (</a:t>
            </a:r>
            <a:r>
              <a:rPr lang="en-US" altLang="en-US" sz="2800">
                <a:sym typeface="Symbol" panose="05050102010706020507" pitchFamily="18" charset="2"/>
              </a:rPr>
              <a:t></a:t>
            </a:r>
            <a:r>
              <a:rPr lang="en-US" altLang="en-US" sz="2800"/>
              <a:t>x) </a:t>
            </a:r>
            <a:r>
              <a:rPr lang="en-US" altLang="en-US" sz="2800">
                <a:sym typeface="Symbol" panose="05050102010706020507" pitchFamily="18" charset="2"/>
              </a:rPr>
              <a:t></a:t>
            </a:r>
            <a:r>
              <a:rPr lang="en-US" altLang="en-US" sz="2800"/>
              <a:t>P(x)</a:t>
            </a:r>
          </a:p>
          <a:p>
            <a:pPr lvl="2">
              <a:buFontTx/>
              <a:buNone/>
            </a:pPr>
            <a:r>
              <a:rPr lang="en-US" altLang="en-US" sz="2800"/>
              <a:t>(</a:t>
            </a:r>
            <a:r>
              <a:rPr lang="en-US" altLang="en-US" sz="2800">
                <a:sym typeface="Symbol" panose="05050102010706020507" pitchFamily="18" charset="2"/>
              </a:rPr>
              <a:t></a:t>
            </a:r>
            <a:r>
              <a:rPr lang="en-US" altLang="en-US" sz="2800"/>
              <a:t>x) P(x) </a:t>
            </a:r>
            <a:r>
              <a:rPr lang="en-US" altLang="en-US" sz="2800">
                <a:cs typeface="Times New Roman" panose="02020603050405020304" pitchFamily="18" charset="0"/>
              </a:rPr>
              <a:t>↔</a:t>
            </a:r>
            <a:r>
              <a:rPr lang="en-US" altLang="en-US" sz="2800"/>
              <a:t> </a:t>
            </a:r>
            <a:r>
              <a:rPr lang="en-US" altLang="en-US" sz="2800">
                <a:sym typeface="Symbol" panose="05050102010706020507" pitchFamily="18" charset="2"/>
              </a:rPr>
              <a:t></a:t>
            </a:r>
            <a:r>
              <a:rPr lang="en-US" altLang="en-US" sz="2800"/>
              <a:t>(</a:t>
            </a:r>
            <a:r>
              <a:rPr lang="en-US" altLang="en-US" sz="2800">
                <a:sym typeface="Symbol" panose="05050102010706020507" pitchFamily="18" charset="2"/>
              </a:rPr>
              <a:t></a:t>
            </a:r>
            <a:r>
              <a:rPr lang="en-US" altLang="en-US" sz="2800"/>
              <a:t>x) </a:t>
            </a:r>
            <a:r>
              <a:rPr lang="en-US" altLang="en-US" sz="2800">
                <a:sym typeface="Symbol" panose="05050102010706020507" pitchFamily="18" charset="2"/>
              </a:rPr>
              <a:t></a:t>
            </a:r>
            <a:r>
              <a:rPr lang="en-US" altLang="en-US" sz="2800"/>
              <a:t>P(x)</a:t>
            </a:r>
            <a:endParaRPr lang="en-US" altLang="en-US" sz="2000"/>
          </a:p>
          <a:p>
            <a:pPr marL="63500" indent="-63500"/>
            <a:endParaRPr lang="en-US" altLang="en-US" sz="2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9320CBB3-0F8D-4E9D-A5BE-7AAE4E0D5E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Quantified inference rules</a:t>
            </a: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9BBD6540-7DA7-4C26-8113-65EE42B908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Universal instantiation</a:t>
            </a:r>
          </a:p>
          <a:p>
            <a:pPr lvl="1"/>
            <a:r>
              <a:rPr lang="en-US" altLang="en-US">
                <a:sym typeface="Symbol" panose="05050102010706020507" pitchFamily="18" charset="2"/>
              </a:rPr>
              <a:t>x P(x)  P(A)</a:t>
            </a:r>
          </a:p>
          <a:p>
            <a:r>
              <a:rPr lang="en-US" altLang="en-US">
                <a:sym typeface="Symbol" panose="05050102010706020507" pitchFamily="18" charset="2"/>
              </a:rPr>
              <a:t>Universal generalization</a:t>
            </a:r>
          </a:p>
          <a:p>
            <a:pPr lvl="1"/>
            <a:r>
              <a:rPr lang="en-US" altLang="en-US">
                <a:sym typeface="Symbol" panose="05050102010706020507" pitchFamily="18" charset="2"/>
              </a:rPr>
              <a:t>P(A)  P(B) …  x P(x)</a:t>
            </a:r>
          </a:p>
          <a:p>
            <a:r>
              <a:rPr lang="en-US" altLang="en-US">
                <a:sym typeface="Symbol" panose="05050102010706020507" pitchFamily="18" charset="2"/>
              </a:rPr>
              <a:t>Existential instantiation</a:t>
            </a:r>
          </a:p>
          <a:p>
            <a:pPr lvl="1"/>
            <a:r>
              <a:rPr lang="en-US" altLang="en-US">
                <a:sym typeface="Symbol" panose="05050102010706020507" pitchFamily="18" charset="2"/>
              </a:rPr>
              <a:t>x P(x) P(F)     		 </a:t>
            </a:r>
            <a:r>
              <a:rPr lang="en-US" altLang="en-US" b="1">
                <a:solidFill>
                  <a:schemeClr val="accent2"/>
                </a:solidFill>
                <a:sym typeface="Symbol" panose="05050102010706020507" pitchFamily="18" charset="2"/>
              </a:rPr>
              <a:t>skolem constant F</a:t>
            </a:r>
          </a:p>
          <a:p>
            <a:r>
              <a:rPr lang="en-US" altLang="en-US">
                <a:sym typeface="Symbol" panose="05050102010706020507" pitchFamily="18" charset="2"/>
              </a:rPr>
              <a:t>Existential generalization</a:t>
            </a:r>
          </a:p>
          <a:p>
            <a:pPr lvl="1"/>
            <a:r>
              <a:rPr lang="en-US" altLang="en-US">
                <a:sym typeface="Symbol" panose="05050102010706020507" pitchFamily="18" charset="2"/>
              </a:rPr>
              <a:t>P(A)  x P(x)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4A126282-8278-4371-831F-F767F7F24D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465138"/>
          </a:xfrm>
        </p:spPr>
        <p:txBody>
          <a:bodyPr/>
          <a:lstStyle/>
          <a:p>
            <a:r>
              <a:rPr lang="en-US" altLang="en-US"/>
              <a:t>Translating English to FOL</a:t>
            </a:r>
          </a:p>
        </p:txBody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71E51046-3D57-43A9-8D8B-4100E4220C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838200"/>
            <a:ext cx="8229600" cy="5562600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en-US" sz="1800" b="1" dirty="0"/>
              <a:t>Every gardener likes the sun.</a:t>
            </a:r>
          </a:p>
          <a:p>
            <a:pPr lvl="1">
              <a:lnSpc>
                <a:spcPct val="80000"/>
              </a:lnSpc>
              <a:buFontTx/>
              <a:buNone/>
              <a:defRPr/>
            </a:pP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  <a:sym typeface="Symbol" panose="05050102010706020507" pitchFamily="18" charset="2"/>
              </a:rPr>
              <a:t>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</a:rPr>
              <a:t>x gardener(x) 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  <a:sym typeface="Symbol" panose="05050102010706020507" pitchFamily="18" charset="2"/>
              </a:rPr>
              <a:t>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</a:rPr>
              <a:t> likes(</a:t>
            </a:r>
            <a:r>
              <a:rPr lang="en-US" altLang="en-US" sz="1800" dirty="0" err="1">
                <a:solidFill>
                  <a:schemeClr val="accent5">
                    <a:lumMod val="50000"/>
                  </a:schemeClr>
                </a:solidFill>
              </a:rPr>
              <a:t>x,Sun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</a:rPr>
              <a:t>) 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en-US" sz="1800" b="1" dirty="0"/>
              <a:t>You can fool some of the people all of the time.</a:t>
            </a:r>
            <a:endParaRPr lang="en-US" altLang="en-US" sz="1800" dirty="0"/>
          </a:p>
          <a:p>
            <a:pPr lvl="1">
              <a:lnSpc>
                <a:spcPct val="80000"/>
              </a:lnSpc>
              <a:buFontTx/>
              <a:buNone/>
              <a:defRPr/>
            </a:pP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  <a:sym typeface="Symbol" panose="05050102010706020507" pitchFamily="18" charset="2"/>
              </a:rPr>
              <a:t>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</a:rPr>
              <a:t>x 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  <a:sym typeface="Symbol" panose="05050102010706020507" pitchFamily="18" charset="2"/>
              </a:rPr>
              <a:t>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</a:rPr>
              <a:t>t  person(x) 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  <a:sym typeface="Symbol" panose="05050102010706020507" pitchFamily="18" charset="2"/>
              </a:rPr>
              <a:t>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</a:rPr>
              <a:t>time(t) 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  <a:sym typeface="Symbol" panose="05050102010706020507" pitchFamily="18" charset="2"/>
              </a:rPr>
              <a:t>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</a:rPr>
              <a:t> can-fool(</a:t>
            </a:r>
            <a:r>
              <a:rPr lang="en-US" altLang="en-US" sz="1800" dirty="0" err="1">
                <a:solidFill>
                  <a:schemeClr val="accent5">
                    <a:lumMod val="50000"/>
                  </a:schemeClr>
                </a:solidFill>
              </a:rPr>
              <a:t>x,t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</a:rPr>
              <a:t>)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en-US" sz="1800" b="1" dirty="0"/>
              <a:t>You can fool all of the people some of the time.</a:t>
            </a:r>
          </a:p>
          <a:p>
            <a:pPr lvl="1">
              <a:lnSpc>
                <a:spcPct val="80000"/>
              </a:lnSpc>
              <a:buFontTx/>
              <a:buNone/>
              <a:defRPr/>
            </a:pP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  <a:sym typeface="Symbol" panose="05050102010706020507" pitchFamily="18" charset="2"/>
              </a:rPr>
              <a:t>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</a:rPr>
              <a:t>x 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  <a:sym typeface="Symbol" panose="05050102010706020507" pitchFamily="18" charset="2"/>
              </a:rPr>
              <a:t>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</a:rPr>
              <a:t>t (person(x) 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  <a:sym typeface="Symbol" panose="05050102010706020507" pitchFamily="18" charset="2"/>
              </a:rPr>
              <a:t>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</a:rPr>
              <a:t> time(t) 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  <a:sym typeface="Symbol" panose="05050102010706020507" pitchFamily="18" charset="2"/>
              </a:rPr>
              <a:t>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</a:rPr>
              <a:t>can-fool(</a:t>
            </a:r>
            <a:r>
              <a:rPr lang="en-US" altLang="en-US" sz="1800" dirty="0" err="1">
                <a:solidFill>
                  <a:schemeClr val="accent5">
                    <a:lumMod val="50000"/>
                  </a:schemeClr>
                </a:solidFill>
              </a:rPr>
              <a:t>x,t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</a:rPr>
              <a:t>))</a:t>
            </a:r>
          </a:p>
          <a:p>
            <a:pPr lvl="1">
              <a:lnSpc>
                <a:spcPct val="80000"/>
              </a:lnSpc>
              <a:buFontTx/>
              <a:buNone/>
              <a:defRPr/>
            </a:pP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  <a:sym typeface="Symbol" panose="05050102010706020507" pitchFamily="18" charset="2"/>
              </a:rPr>
              <a:t>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</a:rPr>
              <a:t>x (person(x) 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  <a:sym typeface="Symbol" panose="05050102010706020507" pitchFamily="18" charset="2"/>
              </a:rPr>
              <a:t> 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</a:rPr>
              <a:t>t (time(t) 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  <a:sym typeface="Symbol" panose="05050102010706020507" pitchFamily="18" charset="2"/>
              </a:rPr>
              <a:t>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</a:rPr>
              <a:t>can-fool(</a:t>
            </a:r>
            <a:r>
              <a:rPr lang="en-US" altLang="en-US" sz="1800" dirty="0" err="1">
                <a:solidFill>
                  <a:schemeClr val="accent5">
                    <a:lumMod val="50000"/>
                  </a:schemeClr>
                </a:solidFill>
              </a:rPr>
              <a:t>x,t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</a:rPr>
              <a:t>)))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en-US" sz="1800" b="1" dirty="0"/>
              <a:t>All purple mushrooms are poisonous</a:t>
            </a:r>
            <a:r>
              <a:rPr lang="en-US" altLang="en-US" sz="1800" dirty="0"/>
              <a:t>.</a:t>
            </a:r>
          </a:p>
          <a:p>
            <a:pPr lvl="1">
              <a:lnSpc>
                <a:spcPct val="80000"/>
              </a:lnSpc>
              <a:buFontTx/>
              <a:buNone/>
              <a:defRPr/>
            </a:pP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  <a:sym typeface="Symbol" panose="05050102010706020507" pitchFamily="18" charset="2"/>
              </a:rPr>
              <a:t>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</a:rPr>
              <a:t>x (mushroom(x) 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  <a:sym typeface="Symbol" panose="05050102010706020507" pitchFamily="18" charset="2"/>
              </a:rPr>
              <a:t>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</a:rPr>
              <a:t> purple(x)) 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  <a:sym typeface="Symbol" panose="05050102010706020507" pitchFamily="18" charset="2"/>
              </a:rPr>
              <a:t>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</a:rPr>
              <a:t> poisonous(x) 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en-US" sz="1800" b="1" dirty="0"/>
              <a:t>No purple mushroom is poisonous.</a:t>
            </a:r>
          </a:p>
          <a:p>
            <a:pPr lvl="1">
              <a:lnSpc>
                <a:spcPct val="80000"/>
              </a:lnSpc>
              <a:buFontTx/>
              <a:buNone/>
              <a:defRPr/>
            </a:pP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  <a:sym typeface="Symbol" panose="05050102010706020507" pitchFamily="18" charset="2"/>
              </a:rPr>
              <a:t>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</a:rPr>
              <a:t>x purple(x) 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  <a:sym typeface="Symbol" panose="05050102010706020507" pitchFamily="18" charset="2"/>
              </a:rPr>
              <a:t>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</a:rPr>
              <a:t> mushroom(x) 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  <a:sym typeface="Symbol" panose="05050102010706020507" pitchFamily="18" charset="2"/>
              </a:rPr>
              <a:t>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</a:rPr>
              <a:t> poisonous(x) </a:t>
            </a:r>
          </a:p>
          <a:p>
            <a:pPr lvl="1">
              <a:lnSpc>
                <a:spcPct val="80000"/>
              </a:lnSpc>
              <a:buFontTx/>
              <a:buNone/>
              <a:defRPr/>
            </a:pP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  <a:sym typeface="Symbol" panose="05050102010706020507" pitchFamily="18" charset="2"/>
              </a:rPr>
              <a:t>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</a:rPr>
              <a:t>x  (mushroom(x) 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  <a:sym typeface="Symbol" panose="05050102010706020507" pitchFamily="18" charset="2"/>
              </a:rPr>
              <a:t>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</a:rPr>
              <a:t> purple(x)) 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  <a:sym typeface="Symbol" panose="05050102010706020507" pitchFamily="18" charset="2"/>
              </a:rPr>
              <a:t>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  <a:sym typeface="Symbol" panose="05050102010706020507" pitchFamily="18" charset="2"/>
              </a:rPr>
              <a:t>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</a:rPr>
              <a:t>poisonous(x) 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en-US" sz="1800" b="1" dirty="0"/>
              <a:t>There are exactly two purple mushrooms</a:t>
            </a:r>
            <a:r>
              <a:rPr lang="en-US" altLang="en-US" sz="1800" dirty="0"/>
              <a:t>.</a:t>
            </a:r>
          </a:p>
          <a:p>
            <a:pPr lvl="1">
              <a:lnSpc>
                <a:spcPct val="80000"/>
              </a:lnSpc>
              <a:buFontTx/>
              <a:buNone/>
              <a:defRPr/>
            </a:pP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  <a:sym typeface="Symbol" panose="05050102010706020507" pitchFamily="18" charset="2"/>
              </a:rPr>
              <a:t>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</a:rPr>
              <a:t>x 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  <a:sym typeface="Symbol" panose="05050102010706020507" pitchFamily="18" charset="2"/>
              </a:rPr>
              <a:t>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</a:rPr>
              <a:t>y mushroom(x) 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  <a:sym typeface="Symbol" panose="05050102010706020507" pitchFamily="18" charset="2"/>
              </a:rPr>
              <a:t>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</a:rPr>
              <a:t> purple(x) 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  <a:sym typeface="Symbol" panose="05050102010706020507" pitchFamily="18" charset="2"/>
              </a:rPr>
              <a:t>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</a:rPr>
              <a:t> mushroom(y) 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  <a:sym typeface="Symbol" panose="05050102010706020507" pitchFamily="18" charset="2"/>
              </a:rPr>
              <a:t>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</a:rPr>
              <a:t> purple(y) ^ 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  <a:sym typeface="Symbol" panose="05050102010706020507" pitchFamily="18" charset="2"/>
              </a:rPr>
              <a:t>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</a:rPr>
              <a:t>(x=y) 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  <a:sym typeface="Symbol" panose="05050102010706020507" pitchFamily="18" charset="2"/>
              </a:rPr>
              <a:t> 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</a:rPr>
              <a:t>z (mushroom(z) 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  <a:sym typeface="Symbol" panose="05050102010706020507" pitchFamily="18" charset="2"/>
              </a:rPr>
              <a:t>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</a:rPr>
              <a:t> purple(z)) 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  <a:sym typeface="Symbol" panose="05050102010706020507" pitchFamily="18" charset="2"/>
              </a:rPr>
              <a:t>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</a:rPr>
              <a:t> ((x=z) 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  <a:sym typeface="Symbol" panose="05050102010706020507" pitchFamily="18" charset="2"/>
              </a:rPr>
              <a:t>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</a:rPr>
              <a:t> (y=z)) 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en-US" sz="1800" b="1" dirty="0"/>
              <a:t>Clinton is not tall.</a:t>
            </a:r>
          </a:p>
          <a:p>
            <a:pPr lvl="1">
              <a:lnSpc>
                <a:spcPct val="80000"/>
              </a:lnSpc>
              <a:buFontTx/>
              <a:buNone/>
              <a:defRPr/>
            </a:pP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  <a:sym typeface="Symbol" panose="05050102010706020507" pitchFamily="18" charset="2"/>
              </a:rPr>
              <a:t>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</a:rPr>
              <a:t>tall(Clinton) 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en-US" sz="1800" b="1" dirty="0"/>
              <a:t>X is above Y </a:t>
            </a:r>
            <a:r>
              <a:rPr lang="en-US" altLang="en-US" sz="1800" b="1" dirty="0" err="1"/>
              <a:t>iff</a:t>
            </a:r>
            <a:r>
              <a:rPr lang="en-US" altLang="en-US" sz="1800" b="1" dirty="0"/>
              <a:t> X is on directly on top of Y or there is a pile of one or more other objects directly on top of one another starting with X and ending with Y.</a:t>
            </a:r>
            <a:endParaRPr lang="en-US" altLang="en-US" sz="1800" dirty="0"/>
          </a:p>
          <a:p>
            <a:pPr lvl="1">
              <a:lnSpc>
                <a:spcPct val="80000"/>
              </a:lnSpc>
              <a:buFontTx/>
              <a:buNone/>
              <a:defRPr/>
            </a:pP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  <a:sym typeface="Symbol" panose="05050102010706020507" pitchFamily="18" charset="2"/>
              </a:rPr>
              <a:t>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</a:rPr>
              <a:t>x 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  <a:sym typeface="Symbol" panose="05050102010706020507" pitchFamily="18" charset="2"/>
              </a:rPr>
              <a:t>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</a:rPr>
              <a:t>y above(</a:t>
            </a:r>
            <a:r>
              <a:rPr lang="en-US" altLang="en-US" sz="1800" dirty="0" err="1">
                <a:solidFill>
                  <a:schemeClr val="accent5">
                    <a:lumMod val="50000"/>
                  </a:schemeClr>
                </a:solidFill>
              </a:rPr>
              <a:t>x,y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</a:rPr>
              <a:t>) 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  <a:cs typeface="Times New Roman" panose="02020603050405020304" pitchFamily="18" charset="0"/>
              </a:rPr>
              <a:t>↔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</a:rPr>
              <a:t> (on(</a:t>
            </a:r>
            <a:r>
              <a:rPr lang="en-US" altLang="en-US" sz="1800" dirty="0" err="1">
                <a:solidFill>
                  <a:schemeClr val="accent5">
                    <a:lumMod val="50000"/>
                  </a:schemeClr>
                </a:solidFill>
              </a:rPr>
              <a:t>x,y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</a:rPr>
              <a:t>) 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  <a:sym typeface="Symbol" panose="05050102010706020507" pitchFamily="18" charset="2"/>
              </a:rPr>
              <a:t>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</a:rPr>
              <a:t>  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  <a:sym typeface="Symbol" panose="05050102010706020507" pitchFamily="18" charset="2"/>
              </a:rPr>
              <a:t>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</a:rPr>
              <a:t>z (on(</a:t>
            </a:r>
            <a:r>
              <a:rPr lang="en-US" altLang="en-US" sz="1800" dirty="0" err="1">
                <a:solidFill>
                  <a:schemeClr val="accent5">
                    <a:lumMod val="50000"/>
                  </a:schemeClr>
                </a:solidFill>
              </a:rPr>
              <a:t>x,z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</a:rPr>
              <a:t>) 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  <a:sym typeface="Symbol" panose="05050102010706020507" pitchFamily="18" charset="2"/>
              </a:rPr>
              <a:t>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</a:rPr>
              <a:t> above(</a:t>
            </a:r>
            <a:r>
              <a:rPr lang="en-US" altLang="en-US" sz="1800" dirty="0" err="1">
                <a:solidFill>
                  <a:schemeClr val="accent5">
                    <a:lumMod val="50000"/>
                  </a:schemeClr>
                </a:solidFill>
              </a:rPr>
              <a:t>z,y</a:t>
            </a:r>
            <a:r>
              <a:rPr lang="en-US" altLang="en-US" sz="1800" dirty="0">
                <a:solidFill>
                  <a:schemeClr val="accent5">
                    <a:lumMod val="50000"/>
                  </a:schemeClr>
                </a:solidFill>
              </a:rPr>
              <a:t>))) 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endParaRPr lang="en-US" altLang="en-US" sz="1800" dirty="0"/>
          </a:p>
        </p:txBody>
      </p:sp>
      <p:sp>
        <p:nvSpPr>
          <p:cNvPr id="119812" name="Text Box 4">
            <a:extLst>
              <a:ext uri="{FF2B5EF4-FFF2-40B4-BE49-F238E27FC236}">
                <a16:creationId xmlns:a16="http://schemas.microsoft.com/office/drawing/2014/main" id="{AC352CB2-C846-439C-BDC5-008E11512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2363" y="2133600"/>
            <a:ext cx="1501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Equivalent</a:t>
            </a:r>
          </a:p>
        </p:txBody>
      </p:sp>
      <p:sp>
        <p:nvSpPr>
          <p:cNvPr id="119813" name="Line 5">
            <a:extLst>
              <a:ext uri="{FF2B5EF4-FFF2-40B4-BE49-F238E27FC236}">
                <a16:creationId xmlns:a16="http://schemas.microsoft.com/office/drawing/2014/main" id="{7DEB5CEF-18CA-4E3C-A815-0C26F8296CE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364163" y="2293938"/>
            <a:ext cx="8382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814" name="Line 6">
            <a:extLst>
              <a:ext uri="{FF2B5EF4-FFF2-40B4-BE49-F238E27FC236}">
                <a16:creationId xmlns:a16="http://schemas.microsoft.com/office/drawing/2014/main" id="{A34E876D-9EDA-41E9-A3CB-2913E645C9A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21300" y="2514600"/>
            <a:ext cx="8382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815" name="Text Box 7">
            <a:extLst>
              <a:ext uri="{FF2B5EF4-FFF2-40B4-BE49-F238E27FC236}">
                <a16:creationId xmlns:a16="http://schemas.microsoft.com/office/drawing/2014/main" id="{EF885245-BDDE-46C8-BCA3-C75D629B57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1938" y="3492500"/>
            <a:ext cx="1501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Equivalent</a:t>
            </a:r>
          </a:p>
        </p:txBody>
      </p:sp>
      <p:sp>
        <p:nvSpPr>
          <p:cNvPr id="119816" name="Line 8">
            <a:extLst>
              <a:ext uri="{FF2B5EF4-FFF2-40B4-BE49-F238E27FC236}">
                <a16:creationId xmlns:a16="http://schemas.microsoft.com/office/drawing/2014/main" id="{D9F39217-0E6E-4C7C-BA47-CEB51EF0545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773738" y="3665538"/>
            <a:ext cx="8382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817" name="Line 9">
            <a:extLst>
              <a:ext uri="{FF2B5EF4-FFF2-40B4-BE49-F238E27FC236}">
                <a16:creationId xmlns:a16="http://schemas.microsoft.com/office/drawing/2014/main" id="{EDB903EB-0AE5-48FB-BE8B-2B73C15E72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73738" y="3808413"/>
            <a:ext cx="8382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2" grpId="0"/>
      <p:bldP spid="1198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>
            <a:extLst>
              <a:ext uri="{FF2B5EF4-FFF2-40B4-BE49-F238E27FC236}">
                <a16:creationId xmlns:a16="http://schemas.microsoft.com/office/drawing/2014/main" id="{4B677817-F22A-459C-87FE-CD2F999A4B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More Examples</a:t>
            </a:r>
            <a:endParaRPr lang="en-IN" altLang="en-US"/>
          </a:p>
        </p:txBody>
      </p:sp>
      <p:sp>
        <p:nvSpPr>
          <p:cNvPr id="60419" name="Content Placeholder 2">
            <a:extLst>
              <a:ext uri="{FF2B5EF4-FFF2-40B4-BE49-F238E27FC236}">
                <a16:creationId xmlns:a16="http://schemas.microsoft.com/office/drawing/2014/main" id="{5664AD7E-90D4-4C08-9EA4-471474A90A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Everyone who loves all animals is loved by someone</a:t>
            </a:r>
          </a:p>
          <a:p>
            <a:pPr>
              <a:defRPr/>
            </a:pPr>
            <a:r>
              <a:rPr lang="en-US" altLang="en-US" dirty="0"/>
              <a:t> Anyone who kills an animal is loved by no one</a:t>
            </a:r>
          </a:p>
          <a:p>
            <a:pPr>
              <a:defRPr/>
            </a:pPr>
            <a:r>
              <a:rPr lang="en-US" altLang="en-US" dirty="0"/>
              <a:t>Jack loves all animals. </a:t>
            </a:r>
          </a:p>
          <a:p>
            <a:pPr marL="0" indent="0">
              <a:buFontTx/>
              <a:buNone/>
              <a:defRPr/>
            </a:pPr>
            <a:endParaRPr lang="en-IN" altLang="en-US" dirty="0"/>
          </a:p>
        </p:txBody>
      </p:sp>
      <p:pic>
        <p:nvPicPr>
          <p:cNvPr id="60420" name="Content Placeholder 3">
            <a:extLst>
              <a:ext uri="{FF2B5EF4-FFF2-40B4-BE49-F238E27FC236}">
                <a16:creationId xmlns:a16="http://schemas.microsoft.com/office/drawing/2014/main" id="{C5FB1E23-D5E2-4380-90D4-323EBD2D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3436938"/>
            <a:ext cx="58293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>
            <a:extLst>
              <a:ext uri="{FF2B5EF4-FFF2-40B4-BE49-F238E27FC236}">
                <a16:creationId xmlns:a16="http://schemas.microsoft.com/office/drawing/2014/main" id="{49D65154-694E-4E5C-8052-066091976F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609600"/>
            <a:ext cx="7772400" cy="1143000"/>
          </a:xfrm>
        </p:spPr>
        <p:txBody>
          <a:bodyPr/>
          <a:lstStyle/>
          <a:p>
            <a:r>
              <a:rPr lang="en-US" altLang="en-US"/>
              <a:t>More Examples</a:t>
            </a:r>
            <a:endParaRPr lang="en-IN" alt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70FA72-DDB1-4611-B3A7-87901ABBF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“John has at least two umbrellas”</a:t>
            </a:r>
          </a:p>
          <a:p>
            <a:pPr marL="0" indent="0">
              <a:buFontTx/>
              <a:buNone/>
              <a:defRPr/>
            </a:pPr>
            <a:r>
              <a:rPr lang="en-US" altLang="en-US" dirty="0"/>
              <a:t>there exists x: (there exists y: (Has(John, x) AND </a:t>
            </a:r>
            <a:r>
              <a:rPr lang="en-US" altLang="en-US" dirty="0" err="1"/>
              <a:t>IsUmbrella</a:t>
            </a:r>
            <a:r>
              <a:rPr lang="en-US" altLang="en-US" dirty="0"/>
              <a:t>(x) AND Has(John, y) AND </a:t>
            </a:r>
            <a:r>
              <a:rPr lang="en-US" altLang="en-US" dirty="0" err="1"/>
              <a:t>IsUmbrella</a:t>
            </a:r>
            <a:r>
              <a:rPr lang="en-US" altLang="en-US" dirty="0"/>
              <a:t>(y) AND NOT(x=y))</a:t>
            </a:r>
          </a:p>
          <a:p>
            <a:pPr>
              <a:defRPr/>
            </a:pPr>
            <a:r>
              <a:rPr lang="en-US" altLang="en-US" dirty="0"/>
              <a:t>“John has at most two umbrellas”</a:t>
            </a:r>
          </a:p>
          <a:p>
            <a:pPr marL="0" indent="0">
              <a:buFontTx/>
              <a:buNone/>
              <a:defRPr/>
            </a:pPr>
            <a:r>
              <a:rPr lang="en-US" altLang="en-US" dirty="0"/>
              <a:t>for all x, y, z: ((Has(John, x) AND </a:t>
            </a:r>
            <a:r>
              <a:rPr lang="en-US" altLang="en-US" dirty="0" err="1"/>
              <a:t>IsUmbrella</a:t>
            </a:r>
            <a:r>
              <a:rPr lang="en-US" altLang="en-US" dirty="0"/>
              <a:t>(x) AND Has(John, y) AND </a:t>
            </a:r>
            <a:r>
              <a:rPr lang="en-US" altLang="en-US" dirty="0" err="1"/>
              <a:t>IsUmbrella</a:t>
            </a:r>
            <a:r>
              <a:rPr lang="en-US" altLang="en-US" dirty="0"/>
              <a:t>(y) AND Has(John, z) AND </a:t>
            </a:r>
            <a:r>
              <a:rPr lang="en-US" altLang="en-US" dirty="0" err="1"/>
              <a:t>IsUmbrella</a:t>
            </a:r>
            <a:r>
              <a:rPr lang="en-US" altLang="en-US" dirty="0"/>
              <a:t>(z)) =&gt; (x=y OR x=z OR y=z))</a:t>
            </a:r>
          </a:p>
          <a:p>
            <a:pPr>
              <a:defRPr/>
            </a:pPr>
            <a:endParaRPr lang="en-IN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>
            <a:extLst>
              <a:ext uri="{FF2B5EF4-FFF2-40B4-BE49-F238E27FC236}">
                <a16:creationId xmlns:a16="http://schemas.microsoft.com/office/drawing/2014/main" id="{785DBCAA-0E60-4C45-A014-09E9B184F6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More Examples</a:t>
            </a:r>
            <a:endParaRPr lang="en-I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75518-D34D-4424-BBDE-38B56B475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“Duke’s basketball team defeats any other basketball team”</a:t>
            </a:r>
          </a:p>
          <a:p>
            <a:pPr marL="0" indent="0">
              <a:buFontTx/>
              <a:buNone/>
              <a:defRPr/>
            </a:pPr>
            <a:r>
              <a:rPr lang="en-US" altLang="en-US" dirty="0"/>
              <a:t>for all x: ((</a:t>
            </a:r>
            <a:r>
              <a:rPr lang="en-US" altLang="en-US" dirty="0" err="1"/>
              <a:t>IsBasketballTeam</a:t>
            </a:r>
            <a:r>
              <a:rPr lang="en-US" altLang="en-US" dirty="0"/>
              <a:t>(x) AND NOT(x=</a:t>
            </a:r>
            <a:r>
              <a:rPr lang="en-US" altLang="en-US" dirty="0" err="1"/>
              <a:t>BasketballTeamOf</a:t>
            </a:r>
            <a:r>
              <a:rPr lang="en-US" altLang="en-US" dirty="0"/>
              <a:t>(Duke))) =&gt; Defeats(</a:t>
            </a:r>
            <a:r>
              <a:rPr lang="en-US" altLang="en-US" dirty="0" err="1"/>
              <a:t>BasketballTeamOf</a:t>
            </a:r>
            <a:r>
              <a:rPr lang="en-US" altLang="en-US" dirty="0"/>
              <a:t>(Duke), x))</a:t>
            </a:r>
          </a:p>
          <a:p>
            <a:pPr>
              <a:defRPr/>
            </a:pPr>
            <a:r>
              <a:rPr lang="en-US" altLang="en-US" dirty="0"/>
              <a:t>“Every team defeats some other team”</a:t>
            </a:r>
          </a:p>
          <a:p>
            <a:pPr marL="0" indent="0">
              <a:buFontTx/>
              <a:buNone/>
              <a:defRPr/>
            </a:pPr>
            <a:r>
              <a:rPr lang="en-US" altLang="en-US" dirty="0"/>
              <a:t>for all x: (</a:t>
            </a:r>
            <a:r>
              <a:rPr lang="en-US" altLang="en-US" dirty="0" err="1"/>
              <a:t>IsTeam</a:t>
            </a:r>
            <a:r>
              <a:rPr lang="en-US" altLang="en-US" dirty="0"/>
              <a:t>(x) =&gt; (there exists y: (</a:t>
            </a:r>
            <a:r>
              <a:rPr lang="en-US" altLang="en-US" dirty="0" err="1"/>
              <a:t>IsTeam</a:t>
            </a:r>
            <a:r>
              <a:rPr lang="en-US" altLang="en-US" dirty="0"/>
              <a:t>(y) AND NOT(x=y) AND Defeats(</a:t>
            </a:r>
            <a:r>
              <a:rPr lang="en-US" altLang="en-US" dirty="0" err="1"/>
              <a:t>x,y</a:t>
            </a:r>
            <a:r>
              <a:rPr lang="en-US" altLang="en-US" dirty="0"/>
              <a:t>))))</a:t>
            </a:r>
          </a:p>
          <a:p>
            <a:pPr>
              <a:defRPr/>
            </a:pPr>
            <a:endParaRPr lang="en-IN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84A18936-96B4-4EB6-813F-939537E7D5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6388" y="533400"/>
            <a:ext cx="8531225" cy="5410200"/>
          </a:xfr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F7A339FB-D10C-4212-926F-8189314C7A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381000"/>
            <a:ext cx="7924800" cy="6096000"/>
          </a:xfr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1FAA48AE-1B14-4903-B8DB-1762ACD37B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8013" y="381000"/>
            <a:ext cx="7927975" cy="5810250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B6B2321B-9785-4702-AA25-A95E63A88E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Wisdom</a:t>
            </a:r>
          </a:p>
        </p:txBody>
      </p:sp>
      <p:sp>
        <p:nvSpPr>
          <p:cNvPr id="7171" name="Content Placeholder 2">
            <a:extLst>
              <a:ext uri="{FF2B5EF4-FFF2-40B4-BE49-F238E27FC236}">
                <a16:creationId xmlns:a16="http://schemas.microsoft.com/office/drawing/2014/main" id="{3830F842-B2B3-4348-8EA2-A5BC8C380E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The ability to distinguish or judge what is true, right, or lasting</a:t>
            </a:r>
          </a:p>
          <a:p>
            <a:r>
              <a:rPr lang="en-US" altLang="en-US"/>
              <a:t>Knowledge can exist without wisdom, but not the other way around</a:t>
            </a:r>
          </a:p>
          <a:p>
            <a:r>
              <a:rPr lang="en-US" altLang="en-US"/>
              <a:t>Knowledge is knowing how to kill opponents in battlefield; wisdom is knowing what to do with an unarmed opponent</a:t>
            </a:r>
            <a:endParaRPr lang="en-I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F8A12B90-AC0B-4AF1-8E96-BEE91534CF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125" y="1066800"/>
            <a:ext cx="8921750" cy="4838700"/>
          </a:xfr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24C1A2CD-0EA3-468D-80DD-74E27340E3C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2138" y="533400"/>
            <a:ext cx="7959725" cy="5486400"/>
          </a:xfr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>
            <a:extLst>
              <a:ext uri="{FF2B5EF4-FFF2-40B4-BE49-F238E27FC236}">
                <a16:creationId xmlns:a16="http://schemas.microsoft.com/office/drawing/2014/main" id="{3743EC4D-F07E-439B-B1AB-1736FD9482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68611" name="Content Placeholder 2">
            <a:extLst>
              <a:ext uri="{FF2B5EF4-FFF2-40B4-BE49-F238E27FC236}">
                <a16:creationId xmlns:a16="http://schemas.microsoft.com/office/drawing/2014/main" id="{836259A8-C3A4-4C97-B0F7-7E1264446F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FontTx/>
              <a:buNone/>
            </a:pPr>
            <a:endParaRPr lang="en-IN" altLang="en-US" sz="3200"/>
          </a:p>
          <a:p>
            <a:pPr marL="0" indent="0" algn="ctr">
              <a:buFontTx/>
              <a:buNone/>
            </a:pPr>
            <a:endParaRPr lang="en-IN" altLang="en-US" sz="3200"/>
          </a:p>
          <a:p>
            <a:pPr marL="0" indent="0" algn="ctr">
              <a:buFontTx/>
              <a:buNone/>
            </a:pPr>
            <a:r>
              <a:rPr lang="en-IN" altLang="en-US" sz="3200"/>
              <a:t>Forward and Backward Chaining</a:t>
            </a:r>
          </a:p>
          <a:p>
            <a:pPr marL="0" indent="0" algn="ctr">
              <a:buFontTx/>
              <a:buNone/>
            </a:pPr>
            <a:endParaRPr lang="en-IN" altLang="en-US" sz="3200"/>
          </a:p>
          <a:p>
            <a:pPr marL="0" indent="0" algn="ctr">
              <a:buFontTx/>
              <a:buNone/>
            </a:pPr>
            <a:endParaRPr lang="en-IN" altLang="en-US" sz="32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C935F0DB-6491-4E46-82A6-0FD899E6DA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304800"/>
            <a:ext cx="8686800" cy="6172200"/>
          </a:xfr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55117C91-33E8-4838-8F47-D35980356C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6700" y="228600"/>
            <a:ext cx="8610600" cy="5943600"/>
          </a:xfr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25727A6-6CD0-412C-B199-CE2BE698A5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" y="381000"/>
            <a:ext cx="8382000" cy="5334000"/>
          </a:xfr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>
            <a:extLst>
              <a:ext uri="{FF2B5EF4-FFF2-40B4-BE49-F238E27FC236}">
                <a16:creationId xmlns:a16="http://schemas.microsoft.com/office/drawing/2014/main" id="{40B8282E-8FBF-4C5B-9F6F-BD36B9F350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72707" name="Content Placeholder 2">
            <a:extLst>
              <a:ext uri="{FF2B5EF4-FFF2-40B4-BE49-F238E27FC236}">
                <a16:creationId xmlns:a16="http://schemas.microsoft.com/office/drawing/2014/main" id="{8E890B04-72E6-45FE-AF60-42522D8F3D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FontTx/>
              <a:buNone/>
            </a:pPr>
            <a:endParaRPr lang="en-IN" altLang="en-US" sz="3200" b="1"/>
          </a:p>
          <a:p>
            <a:pPr marL="0" indent="0" algn="ctr">
              <a:buFontTx/>
              <a:buNone/>
            </a:pPr>
            <a:r>
              <a:rPr lang="en-IN" altLang="en-US" sz="3200" b="1"/>
              <a:t>Backward Chaining</a:t>
            </a:r>
          </a:p>
          <a:p>
            <a:pPr marL="0" indent="0" algn="ctr">
              <a:buFontTx/>
              <a:buNone/>
            </a:pPr>
            <a:endParaRPr lang="en-IN" altLang="en-US" sz="3200" b="1"/>
          </a:p>
          <a:p>
            <a:pPr marL="0" indent="0" algn="ctr">
              <a:buFontTx/>
              <a:buNone/>
            </a:pPr>
            <a:endParaRPr lang="en-IN" altLang="en-US" sz="3200" b="1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4" descr="Text, letter&#10;&#10;Description automatically generated">
            <a:extLst>
              <a:ext uri="{FF2B5EF4-FFF2-40B4-BE49-F238E27FC236}">
                <a16:creationId xmlns:a16="http://schemas.microsoft.com/office/drawing/2014/main" id="{567DE454-ED87-450C-9CF5-524962567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0"/>
            <a:ext cx="868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Content Placeholder 4" descr="A piece of paper with writing on it&#10;&#10;Description automatically generated">
            <a:extLst>
              <a:ext uri="{FF2B5EF4-FFF2-40B4-BE49-F238E27FC236}">
                <a16:creationId xmlns:a16="http://schemas.microsoft.com/office/drawing/2014/main" id="{D22FAF7C-CD05-4E78-8EEA-F41A6DDB0CF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" y="277813"/>
            <a:ext cx="8534400" cy="6302375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CDFBB58E-B6E2-4541-88E1-29911BEC3C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IN" altLang="en-US"/>
          </a:p>
        </p:txBody>
      </p:sp>
      <p:pic>
        <p:nvPicPr>
          <p:cNvPr id="8195" name="Content Placeholder 4">
            <a:extLst>
              <a:ext uri="{FF2B5EF4-FFF2-40B4-BE49-F238E27FC236}">
                <a16:creationId xmlns:a16="http://schemas.microsoft.com/office/drawing/2014/main" id="{8A4FA4D5-6F42-4EBC-9344-AE87B690174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54150" y="2227263"/>
            <a:ext cx="6235700" cy="3262312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4F179BCC-CFD3-42E9-9923-06C6D1E082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Representation and Mapping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4BF72-FD8A-45F4-ADA4-289B95535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Tommy is a dog</a:t>
            </a:r>
          </a:p>
          <a:p>
            <a:pPr>
              <a:defRPr/>
            </a:pPr>
            <a:r>
              <a:rPr lang="en-US" dirty="0"/>
              <a:t>Every dog has a tail</a:t>
            </a:r>
          </a:p>
          <a:p>
            <a:pPr>
              <a:defRPr/>
            </a:pPr>
            <a:endParaRPr lang="en-US" dirty="0"/>
          </a:p>
          <a:p>
            <a:pPr marL="0" indent="0">
              <a:buFontTx/>
              <a:buNone/>
              <a:defRPr/>
            </a:pPr>
            <a:endParaRPr lang="en-US" dirty="0"/>
          </a:p>
          <a:p>
            <a:pPr marL="0" indent="0">
              <a:buFontTx/>
              <a:buNone/>
              <a:defRPr/>
            </a:pPr>
            <a:r>
              <a:rPr lang="en-US" dirty="0"/>
              <a:t>   Tommy has a tail</a:t>
            </a:r>
            <a:endParaRPr lang="en-IN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E1496D1-8C98-43CB-8863-30D7B3ED9A29}"/>
              </a:ext>
            </a:extLst>
          </p:cNvPr>
          <p:cNvCxnSpPr>
            <a:cxnSpLocks/>
          </p:cNvCxnSpPr>
          <p:nvPr/>
        </p:nvCxnSpPr>
        <p:spPr>
          <a:xfrm>
            <a:off x="1771650" y="3092450"/>
            <a:ext cx="0" cy="536575"/>
          </a:xfrm>
          <a:prstGeom prst="straightConnector1">
            <a:avLst/>
          </a:prstGeom>
          <a:ln w="889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91A51F7F-1725-4444-8DF6-24C43B73F5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Representation and Mapping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0056B-2DF6-4B44-88C5-942763B3D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Tommy is a dog</a:t>
            </a:r>
          </a:p>
          <a:p>
            <a:pPr marL="0" indent="0">
              <a:buFontTx/>
              <a:buNone/>
              <a:defRPr/>
            </a:pPr>
            <a:r>
              <a:rPr lang="en-US" dirty="0"/>
              <a:t>dog(Tommy)</a:t>
            </a:r>
          </a:p>
          <a:p>
            <a:pPr>
              <a:defRPr/>
            </a:pPr>
            <a:r>
              <a:rPr lang="en-US" dirty="0"/>
              <a:t>Every dog has a tail</a:t>
            </a:r>
          </a:p>
          <a:p>
            <a:pPr marL="0" indent="0">
              <a:buFontTx/>
              <a:buNone/>
              <a:defRPr/>
            </a:pPr>
            <a:r>
              <a:rPr lang="en-IN" dirty="0"/>
              <a:t>∀</a:t>
            </a:r>
            <a:r>
              <a:rPr lang="en-US" dirty="0"/>
              <a:t>x: dog(x) </a:t>
            </a:r>
            <a:r>
              <a:rPr lang="en-IN" b="1" dirty="0"/>
              <a:t>→</a:t>
            </a:r>
            <a:r>
              <a:rPr lang="en-US" dirty="0"/>
              <a:t> </a:t>
            </a:r>
            <a:r>
              <a:rPr lang="en-US" dirty="0" err="1"/>
              <a:t>hastail</a:t>
            </a:r>
            <a:r>
              <a:rPr lang="en-US" dirty="0"/>
              <a:t>(x)</a:t>
            </a:r>
          </a:p>
          <a:p>
            <a:pPr marL="0" indent="0">
              <a:buFontTx/>
              <a:buNone/>
              <a:defRPr/>
            </a:pPr>
            <a:endParaRPr lang="en-US" dirty="0"/>
          </a:p>
          <a:p>
            <a:pPr marL="0" indent="0">
              <a:buFontTx/>
              <a:buNone/>
              <a:defRPr/>
            </a:pPr>
            <a:r>
              <a:rPr lang="en-US" dirty="0"/>
              <a:t> </a:t>
            </a:r>
          </a:p>
          <a:p>
            <a:pPr marL="0" indent="0">
              <a:buFontTx/>
              <a:buNone/>
              <a:defRPr/>
            </a:pPr>
            <a:r>
              <a:rPr lang="en-US" dirty="0" err="1"/>
              <a:t>hastail</a:t>
            </a:r>
            <a:r>
              <a:rPr lang="en-US" dirty="0"/>
              <a:t>(Tommy) </a:t>
            </a:r>
          </a:p>
          <a:p>
            <a:pPr marL="0" indent="0">
              <a:buFontTx/>
              <a:buNone/>
              <a:defRPr/>
            </a:pPr>
            <a:r>
              <a:rPr lang="en-US" dirty="0"/>
              <a:t>Tommy has a tail</a:t>
            </a:r>
            <a:endParaRPr lang="en-IN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70A7CBD-D8A5-48A2-BB12-D688EFA93323}"/>
              </a:ext>
            </a:extLst>
          </p:cNvPr>
          <p:cNvCxnSpPr>
            <a:cxnSpLocks/>
          </p:cNvCxnSpPr>
          <p:nvPr/>
        </p:nvCxnSpPr>
        <p:spPr>
          <a:xfrm>
            <a:off x="1717675" y="3816350"/>
            <a:ext cx="0" cy="536575"/>
          </a:xfrm>
          <a:prstGeom prst="straightConnector1">
            <a:avLst/>
          </a:prstGeom>
          <a:ln w="889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50" name="Rectangle 2">
            <a:extLst>
              <a:ext uri="{FF2B5EF4-FFF2-40B4-BE49-F238E27FC236}">
                <a16:creationId xmlns:a16="http://schemas.microsoft.com/office/drawing/2014/main" id="{8F6C6CC8-AB8D-4347-A5AB-090830B898F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752600"/>
            <a:ext cx="7772400" cy="2743200"/>
          </a:xfrm>
        </p:spPr>
        <p:txBody>
          <a:bodyPr anchor="ctr"/>
          <a:lstStyle/>
          <a:p>
            <a:pPr>
              <a:defRPr/>
            </a:pPr>
            <a:r>
              <a:rPr lang="en-US" altLang="en-US" sz="7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Propositional Logic</a:t>
            </a:r>
            <a:endParaRPr lang="en-US" altLang="en-US" sz="48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3474EAD3-6480-428B-98DC-3FACE44BAD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altLang="en-US"/>
              <a:t>Propositional logic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315BDA8E-9815-4F9E-870A-A19372B3EB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4800600"/>
          </a:xfrm>
        </p:spPr>
        <p:txBody>
          <a:bodyPr/>
          <a:lstStyle/>
          <a:p>
            <a:r>
              <a:rPr lang="en-US" altLang="en-US" b="1"/>
              <a:t>Logical constants</a:t>
            </a:r>
            <a:r>
              <a:rPr lang="en-US" altLang="en-US"/>
              <a:t>: true, false </a:t>
            </a:r>
          </a:p>
          <a:p>
            <a:r>
              <a:rPr lang="en-US" altLang="en-US" b="1"/>
              <a:t>Propositional symbols</a:t>
            </a:r>
            <a:r>
              <a:rPr lang="en-US" altLang="en-US"/>
              <a:t>: P, Q, S, ...  (</a:t>
            </a:r>
            <a:r>
              <a:rPr lang="en-US" altLang="en-US" b="1"/>
              <a:t>atomic sentences</a:t>
            </a:r>
            <a:r>
              <a:rPr lang="en-US" altLang="en-US"/>
              <a:t>)</a:t>
            </a:r>
          </a:p>
          <a:p>
            <a:r>
              <a:rPr lang="en-US" altLang="en-US"/>
              <a:t>Wrapping </a:t>
            </a:r>
            <a:r>
              <a:rPr lang="en-US" altLang="en-US" b="1"/>
              <a:t>parentheses</a:t>
            </a:r>
            <a:r>
              <a:rPr lang="en-US" altLang="en-US"/>
              <a:t>: ( … )</a:t>
            </a:r>
          </a:p>
          <a:p>
            <a:r>
              <a:rPr lang="en-US" altLang="en-US"/>
              <a:t>Sentences are combined by </a:t>
            </a:r>
            <a:r>
              <a:rPr lang="en-US" altLang="en-US" b="1"/>
              <a:t>connectives</a:t>
            </a:r>
            <a:r>
              <a:rPr lang="en-US" altLang="en-US"/>
              <a:t>: 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en-US" sz="3200" b="1"/>
              <a:t> </a:t>
            </a:r>
            <a:r>
              <a:rPr lang="en-US" altLang="en-US" sz="3200" b="1">
                <a:latin typeface="Symbol" panose="05050102010706020507" pitchFamily="18" charset="2"/>
                <a:sym typeface="Symbol" panose="05050102010706020507" pitchFamily="18" charset="2"/>
              </a:rPr>
              <a:t></a:t>
            </a:r>
            <a:r>
              <a:rPr lang="en-US" altLang="en-US">
                <a:latin typeface="Symbol" panose="05050102010706020507" pitchFamily="18" charset="2"/>
                <a:sym typeface="Symbol" panose="05050102010706020507" pitchFamily="18" charset="2"/>
              </a:rPr>
              <a:t> </a:t>
            </a:r>
            <a:r>
              <a:rPr lang="en-US" altLang="en-US"/>
              <a:t>...and 		[conjunction]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en-US" sz="3200" b="1"/>
              <a:t> </a:t>
            </a:r>
            <a:r>
              <a:rPr lang="en-US" altLang="en-US" sz="3200" b="1">
                <a:sym typeface="Symbol" panose="05050102010706020507" pitchFamily="18" charset="2"/>
              </a:rPr>
              <a:t></a:t>
            </a:r>
            <a:r>
              <a:rPr lang="en-US" altLang="en-US">
                <a:sym typeface="Symbol" panose="05050102010706020507" pitchFamily="18" charset="2"/>
              </a:rPr>
              <a:t> </a:t>
            </a:r>
            <a:r>
              <a:rPr lang="en-US" altLang="en-US"/>
              <a:t>...or 		[disjunction]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en-US" sz="3200" b="1"/>
              <a:t> </a:t>
            </a:r>
            <a:r>
              <a:rPr lang="en-US" altLang="en-US" sz="3200" b="1">
                <a:sym typeface="Symbol" panose="05050102010706020507" pitchFamily="18" charset="2"/>
              </a:rPr>
              <a:t></a:t>
            </a:r>
            <a:r>
              <a:rPr lang="en-US" altLang="en-US"/>
              <a:t>...implies 	[implication / conditional]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en-US" sz="3200" b="1"/>
              <a:t> </a:t>
            </a:r>
            <a:r>
              <a:rPr lang="en-US" altLang="en-US" sz="3200" b="1">
                <a:sym typeface="Symbol" panose="05050102010706020507" pitchFamily="18" charset="2"/>
              </a:rPr>
              <a:t></a:t>
            </a:r>
            <a:r>
              <a:rPr lang="en-US" altLang="en-US"/>
              <a:t>..is equivalent 	[biconditional]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en-US"/>
              <a:t> </a:t>
            </a:r>
            <a:r>
              <a:rPr lang="en-US" altLang="en-US" sz="3200" b="1">
                <a:sym typeface="Symbol" panose="05050102010706020507" pitchFamily="18" charset="2"/>
              </a:rPr>
              <a:t></a:t>
            </a:r>
            <a:r>
              <a:rPr lang="en-US" altLang="en-US">
                <a:sym typeface="Symbol" panose="05050102010706020507" pitchFamily="18" charset="2"/>
              </a:rPr>
              <a:t> </a:t>
            </a:r>
            <a:r>
              <a:rPr lang="en-US" altLang="en-US"/>
              <a:t>...not 		[negation]</a:t>
            </a:r>
          </a:p>
          <a:p>
            <a:pPr>
              <a:lnSpc>
                <a:spcPct val="80000"/>
              </a:lnSpc>
            </a:pPr>
            <a:r>
              <a:rPr lang="en-US" altLang="en-US" b="1"/>
              <a:t>Literal</a:t>
            </a:r>
            <a:r>
              <a:rPr lang="en-US" altLang="en-US"/>
              <a:t>: atomic sentence or negated atomic sentence</a:t>
            </a:r>
            <a:endParaRPr lang="en-US" altLang="en-US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ank Presentation.pot">
  <a:themeElements>
    <a:clrScheme name="Blank Presentation.p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.pot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Blank Presentation.p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.po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.po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.po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.po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.po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.po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A5815395294B41800332353FD3B658" ma:contentTypeVersion="7" ma:contentTypeDescription="Create a new document." ma:contentTypeScope="" ma:versionID="53bfe4de390c908ecc36b382c401b187">
  <xsd:schema xmlns:xsd="http://www.w3.org/2001/XMLSchema" xmlns:xs="http://www.w3.org/2001/XMLSchema" xmlns:p="http://schemas.microsoft.com/office/2006/metadata/properties" xmlns:ns2="9568eb2b-f64a-46ea-9671-3fdd22f6e6cd" xmlns:ns3="c8d99fbf-b1c0-42f4-a62b-79330cf7b050" targetNamespace="http://schemas.microsoft.com/office/2006/metadata/properties" ma:root="true" ma:fieldsID="6b515d355982a9b3c9850a5a6d17a1ca" ns2:_="" ns3:_="">
    <xsd:import namespace="9568eb2b-f64a-46ea-9671-3fdd22f6e6cd"/>
    <xsd:import namespace="c8d99fbf-b1c0-42f4-a62b-79330cf7b05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68eb2b-f64a-46ea-9671-3fdd22f6e6c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d99fbf-b1c0-42f4-a62b-79330cf7b05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A1DF57B-BD26-4C10-BEE6-59F4E522038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44DCB3E-FDBE-4257-9656-D7538A6B132A}"/>
</file>

<file path=customXml/itemProps3.xml><?xml version="1.0" encoding="utf-8"?>
<ds:datastoreItem xmlns:ds="http://schemas.openxmlformats.org/officeDocument/2006/customXml" ds:itemID="{62276F8B-1BF3-4124-A7DE-41FEE7C65CB4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4717</TotalTime>
  <Words>2793</Words>
  <Application>Microsoft Office PowerPoint</Application>
  <PresentationFormat>On-screen Show (4:3)</PresentationFormat>
  <Paragraphs>278</Paragraphs>
  <Slides>48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Blank Presentation.pot</vt:lpstr>
      <vt:lpstr>     Knowledge Representation and Reasoning</vt:lpstr>
      <vt:lpstr>Introduction</vt:lpstr>
      <vt:lpstr>What is knowledge?</vt:lpstr>
      <vt:lpstr>Wisdom</vt:lpstr>
      <vt:lpstr>PowerPoint Presentation</vt:lpstr>
      <vt:lpstr>Representation and Mapping </vt:lpstr>
      <vt:lpstr>Representation and Mapping </vt:lpstr>
      <vt:lpstr>Propositional Logic</vt:lpstr>
      <vt:lpstr>Propositional logic</vt:lpstr>
      <vt:lpstr>Examples of PL sentences</vt:lpstr>
      <vt:lpstr>Propositional logic (PL)</vt:lpstr>
      <vt:lpstr>Some terms</vt:lpstr>
      <vt:lpstr>More terms</vt:lpstr>
      <vt:lpstr>Truth tables</vt:lpstr>
      <vt:lpstr>Truth tables II</vt:lpstr>
      <vt:lpstr>Models of complex sentences</vt:lpstr>
      <vt:lpstr>Propositional logic is a weak language</vt:lpstr>
      <vt:lpstr>First-Order Logic</vt:lpstr>
      <vt:lpstr>Outline</vt:lpstr>
      <vt:lpstr>First-order logic</vt:lpstr>
      <vt:lpstr>User provides</vt:lpstr>
      <vt:lpstr>FOL Provides</vt:lpstr>
      <vt:lpstr>Sentences are built from terms and atoms</vt:lpstr>
      <vt:lpstr>Quantifiers</vt:lpstr>
      <vt:lpstr>Quantifiers</vt:lpstr>
      <vt:lpstr>Quantifier Scope</vt:lpstr>
      <vt:lpstr>Universal quantification</vt:lpstr>
      <vt:lpstr>A common mistake to avoid</vt:lpstr>
      <vt:lpstr>Existential quantification</vt:lpstr>
      <vt:lpstr>Another common mistake to avoid</vt:lpstr>
      <vt:lpstr>Connections between All and Exists</vt:lpstr>
      <vt:lpstr>Quantified inference rules</vt:lpstr>
      <vt:lpstr>Translating English to FOL</vt:lpstr>
      <vt:lpstr>More Examples</vt:lpstr>
      <vt:lpstr>More Examples</vt:lpstr>
      <vt:lpstr>More 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UMBC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First-order logic</dc:title>
  <dc:creator>COGITO</dc:creator>
  <cp:lastModifiedBy>Dr. Afzal Hussain  Shahid</cp:lastModifiedBy>
  <cp:revision>471</cp:revision>
  <cp:lastPrinted>1998-03-12T23:37:24Z</cp:lastPrinted>
  <dcterms:created xsi:type="dcterms:W3CDTF">1998-02-17T02:50:39Z</dcterms:created>
  <dcterms:modified xsi:type="dcterms:W3CDTF">2021-12-29T14:22:04Z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1</vt:i4>
  </property>
  <property fmtid="{D5CDD505-2E9C-101B-9397-08002B2CF9AE}" pid="6" name="ScreenUsage">
    <vt:i4>2</vt:i4>
  </property>
  <property fmtid="{D5CDD505-2E9C-101B-9397-08002B2CF9AE}" pid="7" name="MailAddress">
    <vt:lpwstr>finin@umbc.edu</vt:lpwstr>
  </property>
  <property fmtid="{D5CDD505-2E9C-101B-9397-08002B2CF9AE}" pid="8" name="HomePage">
    <vt:lpwstr>http://umbc.edu/~finin</vt:lpwstr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false</vt:bool>
  </property>
  <property fmtid="{D5CDD505-2E9C-101B-9397-08002B2CF9AE}" pid="20" name="NavBtnPos">
    <vt:i4>1</vt:i4>
  </property>
  <property fmtid="{D5CDD505-2E9C-101B-9397-08002B2CF9AE}" pid="21" name="OutputDir">
    <vt:lpwstr>C:\Users\finin\teaching\AI\RN\</vt:lpwstr>
  </property>
  <property fmtid="{D5CDD505-2E9C-101B-9397-08002B2CF9AE}" pid="22" name="ContentTypeId">
    <vt:lpwstr>0x010100C9A5815395294B41800332353FD3B658</vt:lpwstr>
  </property>
</Properties>
</file>